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0" r:id="rId2"/>
    <p:sldMasterId id="2147483682" r:id="rId3"/>
  </p:sldMasterIdLst>
  <p:notesMasterIdLst>
    <p:notesMasterId r:id="rId41"/>
  </p:notesMasterIdLst>
  <p:sldIdLst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2" r:id="rId14"/>
    <p:sldId id="273" r:id="rId15"/>
    <p:sldId id="274" r:id="rId16"/>
    <p:sldId id="275" r:id="rId17"/>
    <p:sldId id="293" r:id="rId18"/>
    <p:sldId id="294" r:id="rId19"/>
    <p:sldId id="297" r:id="rId20"/>
    <p:sldId id="298" r:id="rId21"/>
    <p:sldId id="299" r:id="rId22"/>
    <p:sldId id="296" r:id="rId23"/>
    <p:sldId id="300" r:id="rId24"/>
    <p:sldId id="268" r:id="rId25"/>
    <p:sldId id="271" r:id="rId26"/>
    <p:sldId id="277" r:id="rId27"/>
    <p:sldId id="278" r:id="rId28"/>
    <p:sldId id="279" r:id="rId29"/>
    <p:sldId id="280" r:id="rId30"/>
    <p:sldId id="267" r:id="rId31"/>
    <p:sldId id="281" r:id="rId32"/>
    <p:sldId id="287" r:id="rId33"/>
    <p:sldId id="288" r:id="rId34"/>
    <p:sldId id="289" r:id="rId35"/>
    <p:sldId id="284" r:id="rId36"/>
    <p:sldId id="282" r:id="rId37"/>
    <p:sldId id="270" r:id="rId38"/>
    <p:sldId id="285" r:id="rId39"/>
    <p:sldId id="286" r:id="rId4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BE12"/>
    <a:srgbClr val="34A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85" d="100"/>
          <a:sy n="185" d="100"/>
        </p:scale>
        <p:origin x="-24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notesMaster" Target="notesMasters/notes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7CF76-6517-594B-97F4-691607B856C8}" type="datetimeFigureOut">
              <a:rPr lang="en-US" smtClean="0"/>
              <a:t>7/4/16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BEF21-502E-A349-B2BC-74C088B4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775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dirty="0" smtClean="0"/>
              <a:t>3</a:t>
            </a:r>
            <a:r>
              <a:rPr lang="en-US" baseline="0" dirty="0" smtClean="0"/>
              <a:t> systems (batch), or 5 systems (streaming), Need to add a new system for millisecond alerts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What If I want to count every 5 minutes, not 1 hour?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Just ignores out of 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What if I </a:t>
            </a:r>
            <a:r>
              <a:rPr lang="en-US" baseline="0" dirty="0" err="1" smtClean="0"/>
              <a:t>wanna</a:t>
            </a:r>
            <a:r>
              <a:rPr lang="en-US" baseline="0" dirty="0" smtClean="0"/>
              <a:t> do sessions?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585359-0702-7845-ADC0-FC56B8D220E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88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812729" y="863948"/>
            <a:ext cx="5518547" cy="174129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812729" y="2652120"/>
            <a:ext cx="5518547" cy="59605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600"/>
            </a:lvl1pPr>
            <a:lvl2pPr marL="0" indent="128576" algn="ctr">
              <a:spcBef>
                <a:spcPts val="0"/>
              </a:spcBef>
              <a:buSzTx/>
              <a:buNone/>
              <a:defRPr sz="1600"/>
            </a:lvl2pPr>
            <a:lvl3pPr marL="0" indent="257153" algn="ctr">
              <a:spcBef>
                <a:spcPts val="0"/>
              </a:spcBef>
              <a:buSzTx/>
              <a:buNone/>
              <a:defRPr sz="1600"/>
            </a:lvl3pPr>
            <a:lvl4pPr marL="0" indent="385729" algn="ctr">
              <a:spcBef>
                <a:spcPts val="0"/>
              </a:spcBef>
              <a:buSzTx/>
              <a:buNone/>
              <a:defRPr sz="1600"/>
            </a:lvl4pPr>
            <a:lvl5pPr marL="0" indent="514306" algn="ctr">
              <a:spcBef>
                <a:spcPts val="0"/>
              </a:spcBef>
              <a:buSz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8440963" y="4743227"/>
            <a:ext cx="327814" cy="3003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</a:rPr>
              <a:pPr/>
              <a:t>‹#›</a:t>
            </a:fld>
            <a:endParaRPr>
              <a:solidFill>
                <a:srgbClr val="000000"/>
              </a:solidFill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7762442"/>
      </p:ext>
    </p:extLst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30"/>
            <a:ext cx="7772400" cy="110251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416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23" y="205989"/>
            <a:ext cx="7474685" cy="673805"/>
          </a:xfrm>
        </p:spPr>
        <p:txBody>
          <a:bodyPr/>
          <a:lstStyle/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879783"/>
            <a:ext cx="8229600" cy="0"/>
          </a:xfrm>
          <a:prstGeom prst="line">
            <a:avLst/>
          </a:prstGeom>
          <a:ln>
            <a:solidFill>
              <a:srgbClr val="34AD9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vatar_emerald_2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486" y="205990"/>
            <a:ext cx="573314" cy="57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5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34A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1/14/15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07C5D84-2227-C144-B485-A8CA33CE423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vatar_white_2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484" y="205990"/>
            <a:ext cx="573315" cy="57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999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57200" y="879783"/>
            <a:ext cx="8229600" cy="0"/>
          </a:xfrm>
          <a:prstGeom prst="line">
            <a:avLst/>
          </a:prstGeom>
          <a:ln>
            <a:solidFill>
              <a:srgbClr val="34AD9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vatar_emerald_2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486" y="205990"/>
            <a:ext cx="573314" cy="57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619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57200" y="879783"/>
            <a:ext cx="8229600" cy="0"/>
          </a:xfrm>
          <a:prstGeom prst="line">
            <a:avLst/>
          </a:prstGeom>
          <a:ln>
            <a:solidFill>
              <a:srgbClr val="34AD9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vatar_emerald_2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486" y="205990"/>
            <a:ext cx="573314" cy="57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252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879783"/>
            <a:ext cx="8229600" cy="0"/>
          </a:xfrm>
          <a:prstGeom prst="line">
            <a:avLst/>
          </a:prstGeom>
          <a:ln>
            <a:solidFill>
              <a:srgbClr val="34AD9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vatar_emerald_2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486" y="205990"/>
            <a:ext cx="573314" cy="57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141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avatar_emerald_2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486" y="205990"/>
            <a:ext cx="573314" cy="57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627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9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9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5699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1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4217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088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4685853" y="334864"/>
            <a:ext cx="2812852" cy="4339829"/>
          </a:xfrm>
          <a:prstGeom prst="rect">
            <a:avLst/>
          </a:prstGeom>
        </p:spPr>
        <p:txBody>
          <a:bodyPr lIns="51430" tIns="25715" rIns="51430" bIns="25715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45295" y="334863"/>
            <a:ext cx="2812852" cy="210294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45295" y="2511475"/>
            <a:ext cx="2812852" cy="216321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600"/>
            </a:lvl1pPr>
            <a:lvl2pPr marL="0" indent="128576" algn="ctr">
              <a:spcBef>
                <a:spcPts val="0"/>
              </a:spcBef>
              <a:buSzTx/>
              <a:buNone/>
              <a:defRPr sz="1600"/>
            </a:lvl2pPr>
            <a:lvl3pPr marL="0" indent="257153" algn="ctr">
              <a:spcBef>
                <a:spcPts val="0"/>
              </a:spcBef>
              <a:buSzTx/>
              <a:buNone/>
              <a:defRPr sz="1600"/>
            </a:lvl3pPr>
            <a:lvl4pPr marL="0" indent="385729" algn="ctr">
              <a:spcBef>
                <a:spcPts val="0"/>
              </a:spcBef>
              <a:buSzTx/>
              <a:buNone/>
              <a:defRPr sz="1600"/>
            </a:lvl4pPr>
            <a:lvl5pPr marL="0" indent="514306" algn="ctr">
              <a:spcBef>
                <a:spcPts val="0"/>
              </a:spcBef>
              <a:buSz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</a:rPr>
              <a:pPr/>
              <a:t>‹#›</a:t>
            </a:fld>
            <a:endParaRPr>
              <a:solidFill>
                <a:srgbClr val="000000"/>
              </a:solidFill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239105254"/>
      </p:ext>
    </p:extLst>
  </p:cSld>
  <p:clrMapOvr>
    <a:masterClrMapping/>
  </p:clrMapOvr>
  <p:transition xmlns:p14="http://schemas.microsoft.com/office/powerpoint/2010/main"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477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753403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9206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39923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39338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26310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906239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64507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3640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0892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</a:rPr>
              <a:pPr/>
              <a:t>‹#›</a:t>
            </a:fld>
            <a:endParaRPr>
              <a:solidFill>
                <a:srgbClr val="000000"/>
              </a:solidFill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606750917"/>
      </p:ext>
    </p:extLst>
  </p:cSld>
  <p:clrMapOvr>
    <a:masterClrMapping/>
  </p:clrMapOvr>
  <p:transition xmlns:p14="http://schemas.microsoft.com/office/powerpoint/2010/main"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309506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6971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4685853" y="1372941"/>
            <a:ext cx="2812852" cy="3315147"/>
          </a:xfrm>
          <a:prstGeom prst="rect">
            <a:avLst/>
          </a:prstGeom>
        </p:spPr>
        <p:txBody>
          <a:bodyPr lIns="51430" tIns="25715" rIns="51430" bIns="25715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1645295" y="1372941"/>
            <a:ext cx="2812852" cy="3315147"/>
          </a:xfrm>
          <a:prstGeom prst="rect">
            <a:avLst/>
          </a:prstGeom>
        </p:spPr>
        <p:txBody>
          <a:bodyPr/>
          <a:lstStyle>
            <a:lvl1pPr marL="165313" indent="-165313">
              <a:spcBef>
                <a:spcPts val="1688"/>
              </a:spcBef>
              <a:defRPr sz="1400"/>
            </a:lvl1pPr>
            <a:lvl2pPr marL="358176" indent="-165313">
              <a:spcBef>
                <a:spcPts val="1688"/>
              </a:spcBef>
              <a:defRPr sz="1400"/>
            </a:lvl2pPr>
            <a:lvl3pPr marL="551041" indent="-165313">
              <a:spcBef>
                <a:spcPts val="1688"/>
              </a:spcBef>
              <a:defRPr sz="1400"/>
            </a:lvl3pPr>
            <a:lvl4pPr marL="743905" indent="-165313">
              <a:spcBef>
                <a:spcPts val="1688"/>
              </a:spcBef>
              <a:defRPr sz="1400"/>
            </a:lvl4pPr>
            <a:lvl5pPr marL="936770" indent="-165313">
              <a:spcBef>
                <a:spcPts val="1688"/>
              </a:spcBef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</a:rPr>
              <a:pPr/>
              <a:t>‹#›</a:t>
            </a:fld>
            <a:endParaRPr>
              <a:solidFill>
                <a:srgbClr val="000000"/>
              </a:solidFill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066475045"/>
      </p:ext>
    </p:extLst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45297" y="669729"/>
            <a:ext cx="5853411" cy="380404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</a:rPr>
              <a:pPr/>
              <a:t>‹#›</a:t>
            </a:fld>
            <a:endParaRPr>
              <a:solidFill>
                <a:srgbClr val="000000"/>
              </a:solidFill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983932912"/>
      </p:ext>
    </p:extLst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4685853" y="2685604"/>
            <a:ext cx="2812852" cy="1989088"/>
          </a:xfrm>
          <a:prstGeom prst="rect">
            <a:avLst/>
          </a:prstGeom>
        </p:spPr>
        <p:txBody>
          <a:bodyPr lIns="51430" tIns="25715" rIns="51430" bIns="25715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4689132" y="468809"/>
            <a:ext cx="2812852" cy="1989088"/>
          </a:xfrm>
          <a:prstGeom prst="rect">
            <a:avLst/>
          </a:prstGeom>
        </p:spPr>
        <p:txBody>
          <a:bodyPr lIns="51430" tIns="25715" rIns="51430" bIns="25715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1645295" y="468811"/>
            <a:ext cx="2812852" cy="4205883"/>
          </a:xfrm>
          <a:prstGeom prst="rect">
            <a:avLst/>
          </a:prstGeom>
        </p:spPr>
        <p:txBody>
          <a:bodyPr lIns="51430" tIns="25715" rIns="51430" bIns="25715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</a:rPr>
              <a:pPr/>
              <a:t>‹#›</a:t>
            </a:fld>
            <a:endParaRPr>
              <a:solidFill>
                <a:srgbClr val="000000"/>
              </a:solidFill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672078815"/>
      </p:ext>
    </p:extLst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812729" y="3355330"/>
            <a:ext cx="5518547" cy="22722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812729" y="2257865"/>
            <a:ext cx="5518547" cy="346489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9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</a:rPr>
              <a:pPr/>
              <a:t>‹#›</a:t>
            </a:fld>
            <a:endParaRPr>
              <a:solidFill>
                <a:srgbClr val="000000"/>
              </a:solidFill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053573290"/>
      </p:ext>
    </p:extLst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143002" y="-1"/>
            <a:ext cx="6858001" cy="5143501"/>
          </a:xfrm>
          <a:prstGeom prst="rect">
            <a:avLst/>
          </a:prstGeom>
        </p:spPr>
        <p:txBody>
          <a:bodyPr lIns="51430" tIns="25715" rIns="51430" bIns="25715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</a:rPr>
              <a:pPr/>
              <a:t>‹#›</a:t>
            </a:fld>
            <a:endParaRPr>
              <a:solidFill>
                <a:srgbClr val="000000"/>
              </a:solidFill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934595857"/>
      </p:ext>
    </p:extLst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2376971" y="818740"/>
            <a:ext cx="4390058" cy="853902"/>
          </a:xfrm>
          <a:prstGeom prst="rect">
            <a:avLst/>
          </a:prstGeom>
        </p:spPr>
        <p:txBody>
          <a:bodyPr lIns="20089" tIns="20089" rIns="20089" bIns="20089"/>
          <a:lstStyle>
            <a:lvl1pPr>
              <a:defRPr sz="4100"/>
            </a:lvl1pPr>
          </a:lstStyle>
          <a:p>
            <a:r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half" idx="1"/>
          </p:nvPr>
        </p:nvSpPr>
        <p:spPr>
          <a:xfrm>
            <a:off x="2376971" y="1672644"/>
            <a:ext cx="4390058" cy="2486361"/>
          </a:xfrm>
          <a:prstGeom prst="rect">
            <a:avLst/>
          </a:prstGeom>
        </p:spPr>
        <p:txBody>
          <a:bodyPr lIns="20089" tIns="20089" rIns="20089" bIns="20089"/>
          <a:lstStyle>
            <a:lvl1pPr marL="208341" indent="-208341">
              <a:defRPr sz="1700"/>
            </a:lvl1pPr>
            <a:lvl2pPr marL="458350" indent="-208341">
              <a:defRPr sz="1700"/>
            </a:lvl2pPr>
            <a:lvl3pPr marL="708360" indent="-208341">
              <a:defRPr sz="1700"/>
            </a:lvl3pPr>
            <a:lvl4pPr marL="958369" indent="-208341">
              <a:defRPr sz="1700"/>
            </a:lvl4pPr>
            <a:lvl5pPr marL="1208378" indent="-208341">
              <a:defRPr sz="1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xfrm>
            <a:off x="4478671" y="4302158"/>
            <a:ext cx="181639" cy="163685"/>
          </a:xfrm>
          <a:prstGeom prst="rect">
            <a:avLst/>
          </a:prstGeom>
        </p:spPr>
        <p:txBody>
          <a:bodyPr lIns="20089" tIns="20089" rIns="20089" bIns="20089"/>
          <a:lstStyle>
            <a:lvl1pPr>
              <a:defRPr sz="800"/>
            </a:lvl1pPr>
          </a:lstStyle>
          <a:p>
            <a:fld id="{86CB4B4D-7CA3-9044-876B-883B54F8677D}" type="slidenum">
              <a: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</a:rPr>
              <a:pPr/>
              <a:t>‹#›</a:t>
            </a:fld>
            <a:endParaRPr>
              <a:solidFill>
                <a:srgbClr val="000000"/>
              </a:solidFill>
              <a:latin typeface="Helvetica Light"/>
              <a:ea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271203639"/>
      </p:ext>
    </p:extLst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45297" y="234404"/>
            <a:ext cx="5853411" cy="11385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7" tIns="26787" rIns="26787" bIns="2678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45297" y="1372941"/>
            <a:ext cx="5853411" cy="331514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7" tIns="26787" rIns="26787" bIns="2678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4404744" y="4878958"/>
            <a:ext cx="327814" cy="300322"/>
          </a:xfrm>
          <a:prstGeom prst="rect">
            <a:avLst/>
          </a:prstGeom>
          <a:ln w="3175">
            <a:miter lim="400000"/>
          </a:ln>
        </p:spPr>
        <p:txBody>
          <a:bodyPr wrap="none" lIns="26787" tIns="26787" rIns="26787" bIns="26787">
            <a:spAutoFit/>
          </a:bodyPr>
          <a:lstStyle>
            <a:lvl1pPr>
              <a:defRPr sz="1600"/>
            </a:lvl1pPr>
          </a:lstStyle>
          <a:p>
            <a:pPr algn="ctr" defTabSz="308046" hangingPunct="0"/>
            <a:fld id="{86CB4B4D-7CA3-9044-876B-883B54F8677D}" type="slidenum">
              <a:rPr lang="en-US" kern="0" smtClean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pPr algn="ctr" defTabSz="308046" hangingPunct="0"/>
              <a:t>‹#›</a:t>
            </a:fld>
            <a:endParaRPr lang="en-US" kern="0">
              <a:solidFill>
                <a:srgbClr val="000000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795285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ransition xmlns:p14="http://schemas.microsoft.com/office/powerpoint/2010/main" spd="med"/>
  <p:txStyles>
    <p:titleStyle>
      <a:lvl1pPr marL="0" marR="0" indent="0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128576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257153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385729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514306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642882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771458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900035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028610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222230" marR="0" indent="-222230" algn="l" defTabSz="308046" rtl="0" latinLnBrk="0">
        <a:lnSpc>
          <a:spcPct val="100000"/>
        </a:lnSpc>
        <a:spcBef>
          <a:spcPts val="2194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472240" marR="0" indent="-222230" algn="l" defTabSz="308046" rtl="0" latinLnBrk="0">
        <a:lnSpc>
          <a:spcPct val="100000"/>
        </a:lnSpc>
        <a:spcBef>
          <a:spcPts val="2194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722248" marR="0" indent="-222230" algn="l" defTabSz="308046" rtl="0" latinLnBrk="0">
        <a:lnSpc>
          <a:spcPct val="100000"/>
        </a:lnSpc>
        <a:spcBef>
          <a:spcPts val="2194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972259" marR="0" indent="-222230" algn="l" defTabSz="308046" rtl="0" latinLnBrk="0">
        <a:lnSpc>
          <a:spcPct val="100000"/>
        </a:lnSpc>
        <a:spcBef>
          <a:spcPts val="2194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1222269" marR="0" indent="-222230" algn="l" defTabSz="308046" rtl="0" latinLnBrk="0">
        <a:lnSpc>
          <a:spcPct val="100000"/>
        </a:lnSpc>
        <a:spcBef>
          <a:spcPts val="2194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1472277" marR="0" indent="-222230" algn="l" defTabSz="308046" rtl="0" latinLnBrk="0">
        <a:lnSpc>
          <a:spcPct val="100000"/>
        </a:lnSpc>
        <a:spcBef>
          <a:spcPts val="2194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1722287" marR="0" indent="-222230" algn="l" defTabSz="308046" rtl="0" latinLnBrk="0">
        <a:lnSpc>
          <a:spcPct val="100000"/>
        </a:lnSpc>
        <a:spcBef>
          <a:spcPts val="2194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1972297" marR="0" indent="-222230" algn="l" defTabSz="308046" rtl="0" latinLnBrk="0">
        <a:lnSpc>
          <a:spcPct val="100000"/>
        </a:lnSpc>
        <a:spcBef>
          <a:spcPts val="2194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2222306" marR="0" indent="-222230" algn="l" defTabSz="308046" rtl="0" latinLnBrk="0">
        <a:lnSpc>
          <a:spcPct val="100000"/>
        </a:lnSpc>
        <a:spcBef>
          <a:spcPts val="2194"/>
        </a:spcBef>
        <a:spcAft>
          <a:spcPts val="0"/>
        </a:spcAft>
        <a:buClrTx/>
        <a:buSzPct val="75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128576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257153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385729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514306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642882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771458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900035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028610" algn="ctr" defTabSz="30804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9"/>
            <a:ext cx="8229600" cy="6738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05784"/>
            <a:ext cx="8229600" cy="3488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Next Regular"/>
                <a:cs typeface="Avenir Next Regular"/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1/14/15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Next Regular"/>
                <a:cs typeface="Avenir Next Regular"/>
              </a:defRPr>
            </a:lvl1pPr>
          </a:lstStyle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935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venir Next Demi Bold"/>
          <a:ea typeface="+mj-ea"/>
          <a:cs typeface="Avenir Next Demi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34AD91"/>
        </a:buClr>
        <a:buFont typeface="Wingdings" charset="2"/>
        <a:buChar char="§"/>
        <a:defRPr sz="3200" kern="1200">
          <a:solidFill>
            <a:schemeClr val="tx1"/>
          </a:solidFill>
          <a:latin typeface="Avenir Next Regular"/>
          <a:ea typeface="+mn-ea"/>
          <a:cs typeface="Avenir Next Regular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34AD91"/>
        </a:buClr>
        <a:buFont typeface="Arial"/>
        <a:buChar char="•"/>
        <a:defRPr sz="2800" kern="1200">
          <a:solidFill>
            <a:schemeClr val="tx1"/>
          </a:solidFill>
          <a:latin typeface="Avenir Next Regular"/>
          <a:ea typeface="+mn-ea"/>
          <a:cs typeface="Avenir Next Regular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venir Next Regular"/>
          <a:ea typeface="+mn-ea"/>
          <a:cs typeface="Avenir Next Regular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venir Next Regular"/>
          <a:ea typeface="+mn-ea"/>
          <a:cs typeface="Avenir Next Regular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venir Next Regular"/>
          <a:ea typeface="+mn-ea"/>
          <a:cs typeface="Avenir Next Regular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EA08F-B83E-5740-91A1-6CCD2BD0A6B6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7/4/16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D38B9-0E0E-E541-A4D9-7E91A8EE9C2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28112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Relationship Id="rId3" Type="http://schemas.openxmlformats.org/officeDocument/2006/relationships/hyperlink" Target="http://data-artisans.com/extending-the-yahoo-streaming-benchmark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png"/><Relationship Id="rId3" Type="http://schemas.openxmlformats.org/officeDocument/2006/relationships/hyperlink" Target="http://www.slideshare.net/ZalandoTech/flink-in-zalandos-world-of-microservices-62376341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techblog.king.com/rbea-scalable-real-time-analytics-king/" TargetMode="External"/><Relationship Id="rId3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://www.slideshare.net/mdaxini/netflix-keystone-streaming-data-pipeline-scale-in-the-clouddbtb2016-62076009" TargetMode="External"/><Relationship Id="rId3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22.png"/><Relationship Id="rId3" Type="http://schemas.openxmlformats.org/officeDocument/2006/relationships/hyperlink" Target="http://www.flink-forward.org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hyperlink" Target="https://yahooeng.tumblr.com/post/135321837876/benchmarking-streaming-computation-engines-at" TargetMode="External"/><Relationship Id="rId6" Type="http://schemas.openxmlformats.org/officeDocument/2006/relationships/hyperlink" Target="http://data-artisans.com/extending-the-yahoo-streaming-benchmark/" TargetMode="External"/><Relationship Id="rId7" Type="http://schemas.openxmlformats.org/officeDocument/2006/relationships/hyperlink" Target="http://data-artisans.com/high-throughput-low-latency-and-exactly-once-stream-processing-with-apache-flink/" TargetMode="External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png"/><Relationship Id="rId3" Type="http://schemas.openxmlformats.org/officeDocument/2006/relationships/hyperlink" Target="http://data-artisans.com/flink-at-bouygues-html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ctrTitle"/>
          </p:nvPr>
        </p:nvSpPr>
        <p:spPr>
          <a:xfrm>
            <a:off x="3757037" y="3150040"/>
            <a:ext cx="4741390" cy="1514623"/>
          </a:xfrm>
          <a:prstGeom prst="rect">
            <a:avLst/>
          </a:prstGeom>
        </p:spPr>
        <p:txBody>
          <a:bodyPr lIns="28572" tIns="28572" rIns="28572" bIns="28572">
            <a:normAutofit fontScale="90000"/>
          </a:bodyPr>
          <a:lstStyle/>
          <a:p>
            <a:pPr defTabSz="279285">
              <a:defRPr sz="357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en-US" sz="2200" dirty="0" smtClean="0">
                <a:solidFill>
                  <a:schemeClr val="bg1"/>
                </a:solidFill>
                <a:latin typeface="Avenir Next Regular"/>
                <a:cs typeface="Avenir Next Regular"/>
              </a:rPr>
              <a:t>Kostas Tzoumas</a:t>
            </a:r>
            <a:br>
              <a:rPr lang="en-US" sz="2200" dirty="0" smtClean="0">
                <a:solidFill>
                  <a:schemeClr val="bg1"/>
                </a:solidFill>
                <a:latin typeface="Avenir Next Regular"/>
                <a:cs typeface="Avenir Next Regular"/>
              </a:rPr>
            </a:br>
            <a:r>
              <a:rPr lang="en-US" sz="2200" dirty="0" smtClean="0">
                <a:solidFill>
                  <a:schemeClr val="bg1"/>
                </a:solidFill>
                <a:latin typeface="Avenir Next Regular"/>
                <a:cs typeface="Avenir Next Regular"/>
              </a:rPr>
              <a:t>@</a:t>
            </a:r>
            <a:r>
              <a:rPr lang="en-US" sz="2200" dirty="0" err="1" smtClean="0">
                <a:solidFill>
                  <a:schemeClr val="bg1"/>
                </a:solidFill>
                <a:latin typeface="Avenir Next Regular"/>
                <a:cs typeface="Avenir Next Regular"/>
              </a:rPr>
              <a:t>kostas_tzoumas</a:t>
            </a:r>
            <a:r>
              <a:rPr lang="en-US" sz="2200" dirty="0" smtClean="0">
                <a:solidFill>
                  <a:schemeClr val="bg1"/>
                </a:solidFill>
                <a:latin typeface="Avenir Next Regular"/>
                <a:cs typeface="Avenir Next Regular"/>
              </a:rPr>
              <a:t/>
            </a:r>
            <a:br>
              <a:rPr lang="en-US" sz="2200" dirty="0" smtClean="0">
                <a:solidFill>
                  <a:schemeClr val="bg1"/>
                </a:solidFill>
                <a:latin typeface="Avenir Next Regular"/>
                <a:cs typeface="Avenir Next Regular"/>
              </a:rPr>
            </a:br>
            <a:endParaRPr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defTabSz="279285">
              <a:defRPr sz="306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en-US" sz="2200" dirty="0">
                <a:solidFill>
                  <a:schemeClr val="bg1"/>
                </a:solidFill>
                <a:latin typeface="Avenir Next Regular"/>
                <a:cs typeface="Avenir Next Regular"/>
              </a:rPr>
              <a:t/>
            </a:r>
            <a:br>
              <a:rPr lang="en-US" sz="2200" dirty="0">
                <a:solidFill>
                  <a:schemeClr val="bg1"/>
                </a:solidFill>
                <a:latin typeface="Avenir Next Regular"/>
                <a:cs typeface="Avenir Next Regular"/>
              </a:rPr>
            </a:br>
            <a:r>
              <a:rPr lang="en-US" sz="2200" dirty="0" err="1" smtClean="0">
                <a:solidFill>
                  <a:schemeClr val="bg1"/>
                </a:solidFill>
                <a:latin typeface="Avenir Next Regular"/>
                <a:cs typeface="Avenir Next Regular"/>
              </a:rPr>
              <a:t>Hadoop</a:t>
            </a:r>
            <a:r>
              <a:rPr lang="en-US" sz="2200" dirty="0" smtClean="0">
                <a:solidFill>
                  <a:schemeClr val="bg1"/>
                </a:solidFill>
                <a:latin typeface="Avenir Next Regular"/>
                <a:cs typeface="Avenir Next Regular"/>
              </a:rPr>
              <a:t> Summit San Jose</a:t>
            </a:r>
            <a:endParaRPr sz="2200" dirty="0">
              <a:solidFill>
                <a:schemeClr val="bg1"/>
              </a:solidFill>
              <a:latin typeface="Avenir Next Regular"/>
              <a:cs typeface="Avenir Next Regular"/>
            </a:endParaRPr>
          </a:p>
          <a:p>
            <a:pPr defTabSz="279285">
              <a:defRPr sz="3060" i="1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en-US" sz="2200" dirty="0">
                <a:solidFill>
                  <a:schemeClr val="bg1"/>
                </a:solidFill>
                <a:latin typeface="Avenir Next Regular"/>
                <a:cs typeface="Avenir Next Regular"/>
              </a:rPr>
              <a:t>June</a:t>
            </a:r>
            <a:r>
              <a:rPr sz="2200" dirty="0">
                <a:solidFill>
                  <a:schemeClr val="bg1"/>
                </a:solidFill>
                <a:latin typeface="Avenir Next Regular"/>
                <a:cs typeface="Avenir Next Regular"/>
              </a:rPr>
              <a:t> </a:t>
            </a:r>
            <a:r>
              <a:rPr lang="en-US" sz="2200" dirty="0">
                <a:solidFill>
                  <a:schemeClr val="bg1"/>
                </a:solidFill>
                <a:latin typeface="Avenir Next Regular"/>
                <a:cs typeface="Avenir Next Regular"/>
              </a:rPr>
              <a:t>6</a:t>
            </a:r>
            <a:r>
              <a:rPr sz="2200" dirty="0">
                <a:solidFill>
                  <a:schemeClr val="bg1"/>
                </a:solidFill>
                <a:latin typeface="Avenir Next Regular"/>
                <a:cs typeface="Avenir Next Regular"/>
              </a:rPr>
              <a:t>, 2016</a:t>
            </a:r>
          </a:p>
        </p:txBody>
      </p:sp>
      <p:pic>
        <p:nvPicPr>
          <p:cNvPr id="129" name="flink_squirrel_10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8411" y="2536905"/>
            <a:ext cx="2144395" cy="2144396"/>
          </a:xfrm>
          <a:prstGeom prst="rect">
            <a:avLst/>
          </a:prstGeom>
          <a:ln w="3175">
            <a:miter lim="400000"/>
          </a:ln>
        </p:spPr>
      </p:pic>
      <p:sp>
        <p:nvSpPr>
          <p:cNvPr id="130" name="Shape 130"/>
          <p:cNvSpPr/>
          <p:nvPr/>
        </p:nvSpPr>
        <p:spPr>
          <a:xfrm>
            <a:off x="1357204" y="705562"/>
            <a:ext cx="6429592" cy="11656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8572" tIns="28572" rIns="28572" bIns="28572" anchor="ctr">
            <a:spAutoFit/>
          </a:bodyPr>
          <a:lstStyle/>
          <a:p>
            <a:pPr algn="ctr" defTabSz="328570" hangingPunct="0">
              <a:defRPr sz="6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en-US" sz="3600" kern="0" dirty="0" smtClean="0">
                <a:solidFill>
                  <a:srgbClr val="FFFFFF"/>
                </a:solidFill>
                <a:latin typeface="Avenir Next Demi Bold"/>
                <a:ea typeface="Helvetica Neue Medium"/>
                <a:cs typeface="Avenir Next Demi Bold"/>
                <a:sym typeface="Helvetica Neue Medium"/>
              </a:rPr>
              <a:t>Streaming in the Wild with Apache </a:t>
            </a:r>
            <a:r>
              <a:rPr lang="en-US" sz="3600" kern="0" dirty="0" err="1" smtClean="0">
                <a:solidFill>
                  <a:srgbClr val="FFFFFF"/>
                </a:solidFill>
                <a:latin typeface="Avenir Next Demi Bold"/>
                <a:ea typeface="Helvetica Neue Medium"/>
                <a:cs typeface="Avenir Next Demi Bold"/>
                <a:sym typeface="Helvetica Neue Medium"/>
              </a:rPr>
              <a:t>Flink</a:t>
            </a:r>
            <a:r>
              <a:rPr lang="en-US" sz="3600" kern="0" baseline="30000" dirty="0" err="1" smtClean="0">
                <a:solidFill>
                  <a:srgbClr val="FFFFFF"/>
                </a:solidFill>
                <a:latin typeface="Avenir Next Demi Bold"/>
                <a:ea typeface="Helvetica Neue Medium"/>
                <a:cs typeface="Avenir Next Demi Bold"/>
                <a:sym typeface="Helvetica Neue Medium"/>
              </a:rPr>
              <a:t>TM</a:t>
            </a:r>
            <a:endParaRPr sz="3600" kern="0" baseline="30000" dirty="0">
              <a:solidFill>
                <a:srgbClr val="FFFFFF"/>
              </a:solidFill>
              <a:latin typeface="Avenir Next Demi Bold"/>
              <a:ea typeface="Helvetica Neue Medium"/>
              <a:cs typeface="Avenir Next Demi Bold"/>
              <a:sym typeface="Helvetica Neue Medium"/>
            </a:endParaRPr>
          </a:p>
        </p:txBody>
      </p:sp>
      <p:pic>
        <p:nvPicPr>
          <p:cNvPr id="3" name="Picture 2" descr="ew5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114" y="3424322"/>
            <a:ext cx="2387600" cy="37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67274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Continuous application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 production data application that needs to be live 24/7 feeding other systems (perhaps customer-facing)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Need to be </a:t>
            </a:r>
            <a:r>
              <a:rPr lang="en-US" dirty="0" smtClean="0">
                <a:latin typeface="Avenir Next Demi Bold"/>
                <a:cs typeface="Avenir Next Demi Bold"/>
              </a:rPr>
              <a:t>efficient</a:t>
            </a:r>
            <a:r>
              <a:rPr lang="en-US" dirty="0" smtClean="0"/>
              <a:t>, </a:t>
            </a:r>
            <a:r>
              <a:rPr lang="en-US" dirty="0" smtClean="0">
                <a:latin typeface="Avenir Next Demi Bold"/>
                <a:cs typeface="Avenir Next Demi Bold"/>
              </a:rPr>
              <a:t>consistent</a:t>
            </a:r>
            <a:r>
              <a:rPr lang="en-US" dirty="0" smtClean="0"/>
              <a:t>, </a:t>
            </a:r>
            <a:r>
              <a:rPr lang="en-US" dirty="0" smtClean="0">
                <a:latin typeface="Avenir Next Demi Bold"/>
                <a:cs typeface="Avenir Next Demi Bold"/>
              </a:rPr>
              <a:t>correct</a:t>
            </a:r>
            <a:r>
              <a:rPr lang="en-US" dirty="0" smtClean="0"/>
              <a:t>, and </a:t>
            </a:r>
            <a:r>
              <a:rPr lang="en-US" dirty="0" smtClean="0">
                <a:latin typeface="Avenir Next Demi Bold"/>
                <a:cs typeface="Avenir Next Demi Bold"/>
              </a:rPr>
              <a:t>manageable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Stream processing is a great way to </a:t>
            </a:r>
            <a:r>
              <a:rPr lang="en-US" dirty="0" smtClean="0">
                <a:latin typeface="Avenir Next Demi Bold"/>
                <a:cs typeface="Avenir Next Demi Bold"/>
              </a:rPr>
              <a:t>implement continuous applications robustly</a:t>
            </a:r>
            <a:endParaRPr lang="en-US" dirty="0">
              <a:latin typeface="Avenir Next Demi Bold"/>
              <a:cs typeface="Avenir Next Demi Bol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71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Continuous apps with “batch”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188" name="Group 187"/>
          <p:cNvGrpSpPr/>
          <p:nvPr/>
        </p:nvGrpSpPr>
        <p:grpSpPr>
          <a:xfrm>
            <a:off x="1492726" y="1376642"/>
            <a:ext cx="1356717" cy="741873"/>
            <a:chOff x="5134427" y="3855606"/>
            <a:chExt cx="1356717" cy="741873"/>
          </a:xfrm>
        </p:grpSpPr>
        <p:sp>
          <p:nvSpPr>
            <p:cNvPr id="179" name="Shape 628"/>
            <p:cNvSpPr/>
            <p:nvPr/>
          </p:nvSpPr>
          <p:spPr>
            <a:xfrm>
              <a:off x="5134427" y="3855606"/>
              <a:ext cx="1356717" cy="741873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0" name="Shape 629"/>
            <p:cNvSpPr/>
            <p:nvPr/>
          </p:nvSpPr>
          <p:spPr>
            <a:xfrm>
              <a:off x="5216502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1" name="Shape 630"/>
            <p:cNvSpPr/>
            <p:nvPr/>
          </p:nvSpPr>
          <p:spPr>
            <a:xfrm>
              <a:off x="5531647" y="3940502"/>
              <a:ext cx="247131" cy="247131"/>
            </a:xfrm>
            <a:prstGeom prst="rect">
              <a:avLst/>
            </a:prstGeom>
            <a:solidFill>
              <a:srgbClr val="DCBD23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2" name="Shape 631"/>
            <p:cNvSpPr/>
            <p:nvPr/>
          </p:nvSpPr>
          <p:spPr>
            <a:xfrm>
              <a:off x="5846793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3" name="Shape 632"/>
            <p:cNvSpPr/>
            <p:nvPr/>
          </p:nvSpPr>
          <p:spPr>
            <a:xfrm>
              <a:off x="6161937" y="3940502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4" name="Shape 633"/>
            <p:cNvSpPr/>
            <p:nvPr/>
          </p:nvSpPr>
          <p:spPr>
            <a:xfrm>
              <a:off x="5216502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5" name="Shape 634"/>
            <p:cNvSpPr/>
            <p:nvPr/>
          </p:nvSpPr>
          <p:spPr>
            <a:xfrm>
              <a:off x="5531647" y="4258410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6" name="Shape 635"/>
            <p:cNvSpPr/>
            <p:nvPr/>
          </p:nvSpPr>
          <p:spPr>
            <a:xfrm>
              <a:off x="5846793" y="4258410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7" name="Shape 636"/>
            <p:cNvSpPr/>
            <p:nvPr/>
          </p:nvSpPr>
          <p:spPr>
            <a:xfrm>
              <a:off x="6161937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1492726" y="2513769"/>
            <a:ext cx="1356717" cy="741873"/>
            <a:chOff x="5134427" y="3855606"/>
            <a:chExt cx="1356717" cy="741873"/>
          </a:xfrm>
        </p:grpSpPr>
        <p:sp>
          <p:nvSpPr>
            <p:cNvPr id="190" name="Shape 628"/>
            <p:cNvSpPr/>
            <p:nvPr/>
          </p:nvSpPr>
          <p:spPr>
            <a:xfrm>
              <a:off x="5134427" y="3855606"/>
              <a:ext cx="1356717" cy="741873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1" name="Shape 629"/>
            <p:cNvSpPr/>
            <p:nvPr/>
          </p:nvSpPr>
          <p:spPr>
            <a:xfrm>
              <a:off x="5216502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2" name="Shape 630"/>
            <p:cNvSpPr/>
            <p:nvPr/>
          </p:nvSpPr>
          <p:spPr>
            <a:xfrm>
              <a:off x="5531647" y="3940502"/>
              <a:ext cx="247131" cy="247131"/>
            </a:xfrm>
            <a:prstGeom prst="rect">
              <a:avLst/>
            </a:prstGeom>
            <a:solidFill>
              <a:srgbClr val="DCBD23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3" name="Shape 631"/>
            <p:cNvSpPr/>
            <p:nvPr/>
          </p:nvSpPr>
          <p:spPr>
            <a:xfrm>
              <a:off x="5846793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4" name="Shape 632"/>
            <p:cNvSpPr/>
            <p:nvPr/>
          </p:nvSpPr>
          <p:spPr>
            <a:xfrm>
              <a:off x="6161937" y="3940502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5" name="Shape 633"/>
            <p:cNvSpPr/>
            <p:nvPr/>
          </p:nvSpPr>
          <p:spPr>
            <a:xfrm>
              <a:off x="5216502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6" name="Shape 634"/>
            <p:cNvSpPr/>
            <p:nvPr/>
          </p:nvSpPr>
          <p:spPr>
            <a:xfrm>
              <a:off x="5531647" y="4258410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7" name="Shape 635"/>
            <p:cNvSpPr/>
            <p:nvPr/>
          </p:nvSpPr>
          <p:spPr>
            <a:xfrm>
              <a:off x="5846793" y="4258410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8" name="Shape 636"/>
            <p:cNvSpPr/>
            <p:nvPr/>
          </p:nvSpPr>
          <p:spPr>
            <a:xfrm>
              <a:off x="6161937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199" name="Can 198"/>
          <p:cNvSpPr/>
          <p:nvPr/>
        </p:nvSpPr>
        <p:spPr>
          <a:xfrm>
            <a:off x="3420113" y="1376642"/>
            <a:ext cx="775658" cy="741873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file 1</a:t>
            </a:r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200" name="Can 199"/>
          <p:cNvSpPr/>
          <p:nvPr/>
        </p:nvSpPr>
        <p:spPr>
          <a:xfrm>
            <a:off x="3420113" y="2513769"/>
            <a:ext cx="775658" cy="741873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file 2</a:t>
            </a:r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201" name="Rectangle 200"/>
          <p:cNvSpPr/>
          <p:nvPr/>
        </p:nvSpPr>
        <p:spPr>
          <a:xfrm>
            <a:off x="4832777" y="1376642"/>
            <a:ext cx="829973" cy="741873"/>
          </a:xfrm>
          <a:prstGeom prst="rect">
            <a:avLst/>
          </a:prstGeom>
          <a:solidFill>
            <a:srgbClr val="2DA07E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Job 1</a:t>
            </a:r>
            <a:endParaRPr lang="en-US" sz="14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sp>
        <p:nvSpPr>
          <p:cNvPr id="202" name="Rectangle 201"/>
          <p:cNvSpPr/>
          <p:nvPr/>
        </p:nvSpPr>
        <p:spPr>
          <a:xfrm>
            <a:off x="4832777" y="2513769"/>
            <a:ext cx="829973" cy="741873"/>
          </a:xfrm>
          <a:prstGeom prst="rect">
            <a:avLst/>
          </a:prstGeom>
          <a:solidFill>
            <a:srgbClr val="2DA07E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Job 2</a:t>
            </a:r>
            <a:endParaRPr lang="en-US" sz="14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204" name="Straight Arrow Connector 203"/>
          <p:cNvCxnSpPr>
            <a:stCxn id="179" idx="3"/>
            <a:endCxn id="199" idx="2"/>
          </p:cNvCxnSpPr>
          <p:nvPr/>
        </p:nvCxnSpPr>
        <p:spPr>
          <a:xfrm>
            <a:off x="2849443" y="1747579"/>
            <a:ext cx="570670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Arrow Connector 206"/>
          <p:cNvCxnSpPr>
            <a:stCxn id="199" idx="4"/>
            <a:endCxn id="201" idx="1"/>
          </p:cNvCxnSpPr>
          <p:nvPr/>
        </p:nvCxnSpPr>
        <p:spPr>
          <a:xfrm>
            <a:off x="4195771" y="1747579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/>
          <p:cNvCxnSpPr>
            <a:stCxn id="190" idx="3"/>
            <a:endCxn id="200" idx="2"/>
          </p:cNvCxnSpPr>
          <p:nvPr/>
        </p:nvCxnSpPr>
        <p:spPr>
          <a:xfrm>
            <a:off x="2849443" y="2884706"/>
            <a:ext cx="570670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/>
          <p:cNvCxnSpPr>
            <a:stCxn id="200" idx="4"/>
            <a:endCxn id="202" idx="1"/>
          </p:cNvCxnSpPr>
          <p:nvPr/>
        </p:nvCxnSpPr>
        <p:spPr>
          <a:xfrm>
            <a:off x="4195771" y="2884706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Arrow Connector 215"/>
          <p:cNvCxnSpPr>
            <a:endCxn id="218" idx="0"/>
          </p:cNvCxnSpPr>
          <p:nvPr/>
        </p:nvCxnSpPr>
        <p:spPr>
          <a:xfrm>
            <a:off x="912048" y="1321978"/>
            <a:ext cx="0" cy="3280266"/>
          </a:xfrm>
          <a:prstGeom prst="straightConnector1">
            <a:avLst/>
          </a:prstGeom>
          <a:ln w="19050" cmpd="sng">
            <a:solidFill>
              <a:srgbClr val="2DA07E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8" name="Rectangle 217"/>
          <p:cNvSpPr/>
          <p:nvPr/>
        </p:nvSpPr>
        <p:spPr>
          <a:xfrm>
            <a:off x="548699" y="4602244"/>
            <a:ext cx="7266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60"/>
            <a:r>
              <a:rPr lang="en-US" sz="1400" i="1" dirty="0" smtClean="0">
                <a:solidFill>
                  <a:srgbClr val="2DA07E"/>
                </a:solidFill>
                <a:latin typeface="Avenir Next Regular"/>
                <a:cs typeface="Avenir Next Regular"/>
              </a:rPr>
              <a:t>time</a:t>
            </a:r>
            <a:endParaRPr lang="en-US" sz="1400" i="1" dirty="0">
              <a:solidFill>
                <a:srgbClr val="2DA07E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223" name="Straight Arrow Connector 222"/>
          <p:cNvCxnSpPr/>
          <p:nvPr/>
        </p:nvCxnSpPr>
        <p:spPr>
          <a:xfrm>
            <a:off x="5662750" y="2884706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/>
          <p:cNvCxnSpPr/>
          <p:nvPr/>
        </p:nvCxnSpPr>
        <p:spPr>
          <a:xfrm>
            <a:off x="5662750" y="1747579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29" name="Group 228"/>
          <p:cNvGrpSpPr/>
          <p:nvPr/>
        </p:nvGrpSpPr>
        <p:grpSpPr>
          <a:xfrm>
            <a:off x="1492726" y="3603357"/>
            <a:ext cx="1356717" cy="741873"/>
            <a:chOff x="5134427" y="3855606"/>
            <a:chExt cx="1356717" cy="741873"/>
          </a:xfrm>
        </p:grpSpPr>
        <p:sp>
          <p:nvSpPr>
            <p:cNvPr id="230" name="Shape 628"/>
            <p:cNvSpPr/>
            <p:nvPr/>
          </p:nvSpPr>
          <p:spPr>
            <a:xfrm>
              <a:off x="5134427" y="3855606"/>
              <a:ext cx="1356717" cy="741873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1" name="Shape 629"/>
            <p:cNvSpPr/>
            <p:nvPr/>
          </p:nvSpPr>
          <p:spPr>
            <a:xfrm>
              <a:off x="5216502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2" name="Shape 630"/>
            <p:cNvSpPr/>
            <p:nvPr/>
          </p:nvSpPr>
          <p:spPr>
            <a:xfrm>
              <a:off x="5531647" y="3940502"/>
              <a:ext cx="247131" cy="247131"/>
            </a:xfrm>
            <a:prstGeom prst="rect">
              <a:avLst/>
            </a:prstGeom>
            <a:solidFill>
              <a:srgbClr val="DCBD23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3" name="Shape 631"/>
            <p:cNvSpPr/>
            <p:nvPr/>
          </p:nvSpPr>
          <p:spPr>
            <a:xfrm>
              <a:off x="5846793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4" name="Shape 632"/>
            <p:cNvSpPr/>
            <p:nvPr/>
          </p:nvSpPr>
          <p:spPr>
            <a:xfrm>
              <a:off x="6161937" y="3940502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5" name="Shape 633"/>
            <p:cNvSpPr/>
            <p:nvPr/>
          </p:nvSpPr>
          <p:spPr>
            <a:xfrm>
              <a:off x="5216502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6" name="Shape 634"/>
            <p:cNvSpPr/>
            <p:nvPr/>
          </p:nvSpPr>
          <p:spPr>
            <a:xfrm>
              <a:off x="5531647" y="4258410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7" name="Shape 635"/>
            <p:cNvSpPr/>
            <p:nvPr/>
          </p:nvSpPr>
          <p:spPr>
            <a:xfrm>
              <a:off x="5846793" y="4258410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8" name="Shape 636"/>
            <p:cNvSpPr/>
            <p:nvPr/>
          </p:nvSpPr>
          <p:spPr>
            <a:xfrm>
              <a:off x="6161937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239" name="Can 238"/>
          <p:cNvSpPr/>
          <p:nvPr/>
        </p:nvSpPr>
        <p:spPr>
          <a:xfrm>
            <a:off x="3420113" y="3603357"/>
            <a:ext cx="775658" cy="741873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file 3</a:t>
            </a:r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240" name="Rectangle 239"/>
          <p:cNvSpPr/>
          <p:nvPr/>
        </p:nvSpPr>
        <p:spPr>
          <a:xfrm>
            <a:off x="4832777" y="3603357"/>
            <a:ext cx="829973" cy="741873"/>
          </a:xfrm>
          <a:prstGeom prst="rect">
            <a:avLst/>
          </a:prstGeom>
          <a:solidFill>
            <a:srgbClr val="2DA07E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Job 3</a:t>
            </a:r>
            <a:endParaRPr lang="en-US" sz="14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241" name="Straight Arrow Connector 240"/>
          <p:cNvCxnSpPr>
            <a:stCxn id="230" idx="3"/>
            <a:endCxn id="239" idx="2"/>
          </p:cNvCxnSpPr>
          <p:nvPr/>
        </p:nvCxnSpPr>
        <p:spPr>
          <a:xfrm>
            <a:off x="2849443" y="3974294"/>
            <a:ext cx="570670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/>
          <p:cNvCxnSpPr>
            <a:stCxn id="239" idx="4"/>
            <a:endCxn id="240" idx="1"/>
          </p:cNvCxnSpPr>
          <p:nvPr/>
        </p:nvCxnSpPr>
        <p:spPr>
          <a:xfrm>
            <a:off x="4195771" y="3974294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Arrow Connector 242"/>
          <p:cNvCxnSpPr/>
          <p:nvPr/>
        </p:nvCxnSpPr>
        <p:spPr>
          <a:xfrm>
            <a:off x="5662750" y="3974294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4" name="Rectangle 243"/>
          <p:cNvSpPr/>
          <p:nvPr/>
        </p:nvSpPr>
        <p:spPr>
          <a:xfrm>
            <a:off x="7572764" y="1090601"/>
            <a:ext cx="1188361" cy="741873"/>
          </a:xfrm>
          <a:prstGeom prst="rect">
            <a:avLst/>
          </a:prstGeom>
          <a:solidFill>
            <a:srgbClr val="2DA07E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Scheduler</a:t>
            </a:r>
            <a:endParaRPr lang="en-US" sz="14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245" name="Straight Arrow Connector 244"/>
          <p:cNvCxnSpPr>
            <a:stCxn id="244" idx="1"/>
          </p:cNvCxnSpPr>
          <p:nvPr/>
        </p:nvCxnSpPr>
        <p:spPr>
          <a:xfrm flipH="1">
            <a:off x="5662750" y="1461538"/>
            <a:ext cx="1910014" cy="154772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Arrow Connector 247"/>
          <p:cNvCxnSpPr>
            <a:stCxn id="244" idx="1"/>
          </p:cNvCxnSpPr>
          <p:nvPr/>
        </p:nvCxnSpPr>
        <p:spPr>
          <a:xfrm flipH="1">
            <a:off x="5662750" y="1461538"/>
            <a:ext cx="1910014" cy="1207411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Arrow Connector 250"/>
          <p:cNvCxnSpPr>
            <a:stCxn id="244" idx="1"/>
          </p:cNvCxnSpPr>
          <p:nvPr/>
        </p:nvCxnSpPr>
        <p:spPr>
          <a:xfrm flipH="1">
            <a:off x="5662750" y="1461538"/>
            <a:ext cx="1910014" cy="2294006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5" name="Can 224"/>
          <p:cNvSpPr/>
          <p:nvPr/>
        </p:nvSpPr>
        <p:spPr>
          <a:xfrm>
            <a:off x="6299756" y="1384718"/>
            <a:ext cx="775658" cy="2960512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226" name="Rectangle 225"/>
          <p:cNvSpPr/>
          <p:nvPr/>
        </p:nvSpPr>
        <p:spPr>
          <a:xfrm rot="16200000">
            <a:off x="5589648" y="2730817"/>
            <a:ext cx="223488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60"/>
            <a:r>
              <a:rPr lang="en-US" sz="1400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Serve &amp; store</a:t>
            </a:r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879669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Continuous apps with “lambda”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492726" y="1376642"/>
            <a:ext cx="1356717" cy="741873"/>
            <a:chOff x="5134427" y="3855606"/>
            <a:chExt cx="1356717" cy="741873"/>
          </a:xfrm>
        </p:grpSpPr>
        <p:sp>
          <p:nvSpPr>
            <p:cNvPr id="6" name="Shape 628"/>
            <p:cNvSpPr/>
            <p:nvPr/>
          </p:nvSpPr>
          <p:spPr>
            <a:xfrm>
              <a:off x="5134427" y="3855606"/>
              <a:ext cx="1356717" cy="741873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7" name="Shape 629"/>
            <p:cNvSpPr/>
            <p:nvPr/>
          </p:nvSpPr>
          <p:spPr>
            <a:xfrm>
              <a:off x="5216502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8" name="Shape 630"/>
            <p:cNvSpPr/>
            <p:nvPr/>
          </p:nvSpPr>
          <p:spPr>
            <a:xfrm>
              <a:off x="5531647" y="3940502"/>
              <a:ext cx="247131" cy="247131"/>
            </a:xfrm>
            <a:prstGeom prst="rect">
              <a:avLst/>
            </a:prstGeom>
            <a:solidFill>
              <a:srgbClr val="DCBD23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9" name="Shape 631"/>
            <p:cNvSpPr/>
            <p:nvPr/>
          </p:nvSpPr>
          <p:spPr>
            <a:xfrm>
              <a:off x="5846793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0" name="Shape 632"/>
            <p:cNvSpPr/>
            <p:nvPr/>
          </p:nvSpPr>
          <p:spPr>
            <a:xfrm>
              <a:off x="6161937" y="3940502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1" name="Shape 633"/>
            <p:cNvSpPr/>
            <p:nvPr/>
          </p:nvSpPr>
          <p:spPr>
            <a:xfrm>
              <a:off x="5216502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" name="Shape 634"/>
            <p:cNvSpPr/>
            <p:nvPr/>
          </p:nvSpPr>
          <p:spPr>
            <a:xfrm>
              <a:off x="5531647" y="4258410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3" name="Shape 635"/>
            <p:cNvSpPr/>
            <p:nvPr/>
          </p:nvSpPr>
          <p:spPr>
            <a:xfrm>
              <a:off x="5846793" y="4258410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4" name="Shape 636"/>
            <p:cNvSpPr/>
            <p:nvPr/>
          </p:nvSpPr>
          <p:spPr>
            <a:xfrm>
              <a:off x="6161937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492726" y="2513769"/>
            <a:ext cx="1356717" cy="741873"/>
            <a:chOff x="5134427" y="3855606"/>
            <a:chExt cx="1356717" cy="741873"/>
          </a:xfrm>
        </p:grpSpPr>
        <p:sp>
          <p:nvSpPr>
            <p:cNvPr id="16" name="Shape 628"/>
            <p:cNvSpPr/>
            <p:nvPr/>
          </p:nvSpPr>
          <p:spPr>
            <a:xfrm>
              <a:off x="5134427" y="3855606"/>
              <a:ext cx="1356717" cy="741873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7" name="Shape 629"/>
            <p:cNvSpPr/>
            <p:nvPr/>
          </p:nvSpPr>
          <p:spPr>
            <a:xfrm>
              <a:off x="5216502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" name="Shape 630"/>
            <p:cNvSpPr/>
            <p:nvPr/>
          </p:nvSpPr>
          <p:spPr>
            <a:xfrm>
              <a:off x="5531647" y="3940502"/>
              <a:ext cx="247131" cy="247131"/>
            </a:xfrm>
            <a:prstGeom prst="rect">
              <a:avLst/>
            </a:prstGeom>
            <a:solidFill>
              <a:srgbClr val="DCBD23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" name="Shape 631"/>
            <p:cNvSpPr/>
            <p:nvPr/>
          </p:nvSpPr>
          <p:spPr>
            <a:xfrm>
              <a:off x="5846793" y="3940502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0" name="Shape 632"/>
            <p:cNvSpPr/>
            <p:nvPr/>
          </p:nvSpPr>
          <p:spPr>
            <a:xfrm>
              <a:off x="6161937" y="3940502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1" name="Shape 633"/>
            <p:cNvSpPr/>
            <p:nvPr/>
          </p:nvSpPr>
          <p:spPr>
            <a:xfrm>
              <a:off x="5216502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2" name="Shape 634"/>
            <p:cNvSpPr/>
            <p:nvPr/>
          </p:nvSpPr>
          <p:spPr>
            <a:xfrm>
              <a:off x="5531647" y="4258410"/>
              <a:ext cx="247131" cy="247131"/>
            </a:xfrm>
            <a:prstGeom prst="rect">
              <a:avLst/>
            </a:prstGeom>
            <a:solidFill>
              <a:srgbClr val="C82506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" name="Shape 635"/>
            <p:cNvSpPr/>
            <p:nvPr/>
          </p:nvSpPr>
          <p:spPr>
            <a:xfrm>
              <a:off x="5846793" y="4258410"/>
              <a:ext cx="247131" cy="247131"/>
            </a:xfrm>
            <a:prstGeom prst="rect">
              <a:avLst/>
            </a:prstGeom>
            <a:solidFill>
              <a:srgbClr val="00882B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4" name="Shape 636"/>
            <p:cNvSpPr/>
            <p:nvPr/>
          </p:nvSpPr>
          <p:spPr>
            <a:xfrm>
              <a:off x="6161937" y="4258410"/>
              <a:ext cx="247131" cy="247131"/>
            </a:xfrm>
            <a:prstGeom prst="rect">
              <a:avLst/>
            </a:prstGeom>
            <a:solidFill>
              <a:srgbClr val="0365C0"/>
            </a:solidFill>
            <a:ln w="3175" cap="flat">
              <a:noFill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25" name="Can 24"/>
          <p:cNvSpPr/>
          <p:nvPr/>
        </p:nvSpPr>
        <p:spPr>
          <a:xfrm>
            <a:off x="3420113" y="1376642"/>
            <a:ext cx="775658" cy="741873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file 1</a:t>
            </a:r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26" name="Can 25"/>
          <p:cNvSpPr/>
          <p:nvPr/>
        </p:nvSpPr>
        <p:spPr>
          <a:xfrm>
            <a:off x="3420113" y="2513769"/>
            <a:ext cx="775658" cy="741873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file 2</a:t>
            </a:r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32777" y="1376642"/>
            <a:ext cx="829973" cy="741873"/>
          </a:xfrm>
          <a:prstGeom prst="rect">
            <a:avLst/>
          </a:prstGeom>
          <a:solidFill>
            <a:srgbClr val="2DA07E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Job 1</a:t>
            </a:r>
            <a:endParaRPr lang="en-US" sz="14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832777" y="2513769"/>
            <a:ext cx="829973" cy="741873"/>
          </a:xfrm>
          <a:prstGeom prst="rect">
            <a:avLst/>
          </a:prstGeom>
          <a:solidFill>
            <a:srgbClr val="2DA07E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Job 2</a:t>
            </a:r>
            <a:endParaRPr lang="en-US" sz="14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29" name="Straight Arrow Connector 28"/>
          <p:cNvCxnSpPr>
            <a:stCxn id="6" idx="3"/>
            <a:endCxn id="25" idx="2"/>
          </p:cNvCxnSpPr>
          <p:nvPr/>
        </p:nvCxnSpPr>
        <p:spPr>
          <a:xfrm>
            <a:off x="2849443" y="1747579"/>
            <a:ext cx="570670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5" idx="4"/>
            <a:endCxn id="27" idx="1"/>
          </p:cNvCxnSpPr>
          <p:nvPr/>
        </p:nvCxnSpPr>
        <p:spPr>
          <a:xfrm>
            <a:off x="4195771" y="1747579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6" idx="3"/>
            <a:endCxn id="26" idx="2"/>
          </p:cNvCxnSpPr>
          <p:nvPr/>
        </p:nvCxnSpPr>
        <p:spPr>
          <a:xfrm>
            <a:off x="2849443" y="2884706"/>
            <a:ext cx="570670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6" idx="4"/>
            <a:endCxn id="28" idx="1"/>
          </p:cNvCxnSpPr>
          <p:nvPr/>
        </p:nvCxnSpPr>
        <p:spPr>
          <a:xfrm>
            <a:off x="4195771" y="2884706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662750" y="2884706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662750" y="1747579"/>
            <a:ext cx="637006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7572764" y="1090601"/>
            <a:ext cx="1188361" cy="741873"/>
          </a:xfrm>
          <a:prstGeom prst="rect">
            <a:avLst/>
          </a:prstGeom>
          <a:solidFill>
            <a:srgbClr val="2DA07E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Scheduler</a:t>
            </a:r>
            <a:endParaRPr lang="en-US" sz="14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54" name="Straight Arrow Connector 53"/>
          <p:cNvCxnSpPr>
            <a:stCxn id="53" idx="1"/>
          </p:cNvCxnSpPr>
          <p:nvPr/>
        </p:nvCxnSpPr>
        <p:spPr>
          <a:xfrm flipH="1">
            <a:off x="5662750" y="1461538"/>
            <a:ext cx="1910014" cy="154772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53" idx="1"/>
          </p:cNvCxnSpPr>
          <p:nvPr/>
        </p:nvCxnSpPr>
        <p:spPr>
          <a:xfrm flipH="1">
            <a:off x="5662750" y="1461538"/>
            <a:ext cx="1910014" cy="1052231"/>
          </a:xfrm>
          <a:prstGeom prst="straightConnector1">
            <a:avLst/>
          </a:prstGeom>
          <a:ln w="19050" cmpd="sng">
            <a:solidFill>
              <a:schemeClr val="tx1"/>
            </a:solidFill>
            <a:prstDash val="sysDash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627"/>
          <p:cNvGrpSpPr/>
          <p:nvPr/>
        </p:nvGrpSpPr>
        <p:grpSpPr>
          <a:xfrm>
            <a:off x="89571" y="2513769"/>
            <a:ext cx="866139" cy="1190991"/>
            <a:chOff x="0" y="0"/>
            <a:chExt cx="1535058" cy="2110792"/>
          </a:xfrm>
        </p:grpSpPr>
        <p:sp>
          <p:nvSpPr>
            <p:cNvPr id="59" name="Shape 619"/>
            <p:cNvSpPr/>
            <p:nvPr/>
          </p:nvSpPr>
          <p:spPr>
            <a:xfrm>
              <a:off x="0" y="0"/>
              <a:ext cx="434393" cy="434393"/>
            </a:xfrm>
            <a:prstGeom prst="rect">
              <a:avLst/>
            </a:prstGeom>
            <a:solidFill>
              <a:srgbClr val="C82506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0" name="Shape 620"/>
            <p:cNvSpPr/>
            <p:nvPr/>
          </p:nvSpPr>
          <p:spPr>
            <a:xfrm>
              <a:off x="550333" y="0"/>
              <a:ext cx="434393" cy="434393"/>
            </a:xfrm>
            <a:prstGeom prst="rect">
              <a:avLst/>
            </a:prstGeom>
            <a:solidFill>
              <a:srgbClr val="C82506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1" name="Shape 621"/>
            <p:cNvSpPr/>
            <p:nvPr/>
          </p:nvSpPr>
          <p:spPr>
            <a:xfrm>
              <a:off x="1100666" y="0"/>
              <a:ext cx="434393" cy="434393"/>
            </a:xfrm>
            <a:prstGeom prst="rect">
              <a:avLst/>
            </a:prstGeom>
            <a:solidFill>
              <a:srgbClr val="C82506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2" name="Shape 622"/>
            <p:cNvSpPr/>
            <p:nvPr/>
          </p:nvSpPr>
          <p:spPr>
            <a:xfrm>
              <a:off x="1100666" y="558800"/>
              <a:ext cx="434393" cy="434393"/>
            </a:xfrm>
            <a:prstGeom prst="rect">
              <a:avLst/>
            </a:prstGeom>
            <a:solidFill>
              <a:srgbClr val="DCBD23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3" name="Shape 623"/>
            <p:cNvSpPr/>
            <p:nvPr/>
          </p:nvSpPr>
          <p:spPr>
            <a:xfrm>
              <a:off x="1100666" y="1117600"/>
              <a:ext cx="434393" cy="434393"/>
            </a:xfrm>
            <a:prstGeom prst="rect">
              <a:avLst/>
            </a:prstGeom>
            <a:solidFill>
              <a:srgbClr val="00882B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4" name="Shape 624"/>
            <p:cNvSpPr/>
            <p:nvPr/>
          </p:nvSpPr>
          <p:spPr>
            <a:xfrm>
              <a:off x="550333" y="1117600"/>
              <a:ext cx="434393" cy="434393"/>
            </a:xfrm>
            <a:prstGeom prst="rect">
              <a:avLst/>
            </a:prstGeom>
            <a:solidFill>
              <a:srgbClr val="00882B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5" name="Shape 625"/>
            <p:cNvSpPr/>
            <p:nvPr/>
          </p:nvSpPr>
          <p:spPr>
            <a:xfrm>
              <a:off x="1100666" y="1676400"/>
              <a:ext cx="434393" cy="434393"/>
            </a:xfrm>
            <a:prstGeom prst="rect">
              <a:avLst/>
            </a:prstGeom>
            <a:solidFill>
              <a:srgbClr val="0365C0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6" name="Shape 626"/>
            <p:cNvSpPr/>
            <p:nvPr/>
          </p:nvSpPr>
          <p:spPr>
            <a:xfrm>
              <a:off x="550333" y="1676400"/>
              <a:ext cx="434393" cy="434393"/>
            </a:xfrm>
            <a:prstGeom prst="rect">
              <a:avLst/>
            </a:prstGeom>
            <a:solidFill>
              <a:srgbClr val="0365C0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67" name="Can 66"/>
          <p:cNvSpPr/>
          <p:nvPr/>
        </p:nvSpPr>
        <p:spPr>
          <a:xfrm rot="5400000">
            <a:off x="2519540" y="3229244"/>
            <a:ext cx="649413" cy="2703045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80" name="Shape 672"/>
          <p:cNvSpPr/>
          <p:nvPr/>
        </p:nvSpPr>
        <p:spPr>
          <a:xfrm>
            <a:off x="1592399" y="4470788"/>
            <a:ext cx="238778" cy="238778"/>
          </a:xfrm>
          <a:prstGeom prst="rect">
            <a:avLst/>
          </a:prstGeom>
          <a:solidFill>
            <a:srgbClr val="C82506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1" name="Shape 673"/>
          <p:cNvSpPr/>
          <p:nvPr/>
        </p:nvSpPr>
        <p:spPr>
          <a:xfrm>
            <a:off x="1896892" y="4470788"/>
            <a:ext cx="238778" cy="238778"/>
          </a:xfrm>
          <a:prstGeom prst="rect">
            <a:avLst/>
          </a:prstGeom>
          <a:solidFill>
            <a:srgbClr val="DCBD23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2" name="Shape 674"/>
          <p:cNvSpPr/>
          <p:nvPr/>
        </p:nvSpPr>
        <p:spPr>
          <a:xfrm>
            <a:off x="2201385" y="4470788"/>
            <a:ext cx="238778" cy="238778"/>
          </a:xfrm>
          <a:prstGeom prst="rect">
            <a:avLst/>
          </a:prstGeom>
          <a:solidFill>
            <a:srgbClr val="C82506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3" name="Shape 675"/>
          <p:cNvSpPr/>
          <p:nvPr/>
        </p:nvSpPr>
        <p:spPr>
          <a:xfrm>
            <a:off x="2505878" y="4470788"/>
            <a:ext cx="238778" cy="238778"/>
          </a:xfrm>
          <a:prstGeom prst="rect">
            <a:avLst/>
          </a:prstGeom>
          <a:solidFill>
            <a:srgbClr val="00882B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4" name="Shape 676"/>
          <p:cNvSpPr/>
          <p:nvPr/>
        </p:nvSpPr>
        <p:spPr>
          <a:xfrm>
            <a:off x="2810371" y="4470788"/>
            <a:ext cx="238778" cy="238778"/>
          </a:xfrm>
          <a:prstGeom prst="rect">
            <a:avLst/>
          </a:prstGeom>
          <a:solidFill>
            <a:srgbClr val="0365C0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5" name="Shape 677"/>
          <p:cNvSpPr/>
          <p:nvPr/>
        </p:nvSpPr>
        <p:spPr>
          <a:xfrm>
            <a:off x="3114864" y="4470788"/>
            <a:ext cx="238778" cy="238778"/>
          </a:xfrm>
          <a:prstGeom prst="rect">
            <a:avLst/>
          </a:prstGeom>
          <a:solidFill>
            <a:srgbClr val="C82506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6" name="Shape 678"/>
          <p:cNvSpPr/>
          <p:nvPr/>
        </p:nvSpPr>
        <p:spPr>
          <a:xfrm>
            <a:off x="3419357" y="4470788"/>
            <a:ext cx="238778" cy="238778"/>
          </a:xfrm>
          <a:prstGeom prst="rect">
            <a:avLst/>
          </a:prstGeom>
          <a:solidFill>
            <a:srgbClr val="00882B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7" name="Shape 679"/>
          <p:cNvSpPr/>
          <p:nvPr/>
        </p:nvSpPr>
        <p:spPr>
          <a:xfrm>
            <a:off x="3723850" y="4470788"/>
            <a:ext cx="238778" cy="238778"/>
          </a:xfrm>
          <a:prstGeom prst="rect">
            <a:avLst/>
          </a:prstGeom>
          <a:solidFill>
            <a:srgbClr val="0365C0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9" name="Bent Arrow 88"/>
          <p:cNvSpPr/>
          <p:nvPr/>
        </p:nvSpPr>
        <p:spPr>
          <a:xfrm>
            <a:off x="457223" y="1425547"/>
            <a:ext cx="829059" cy="905228"/>
          </a:xfrm>
          <a:prstGeom prst="ben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0" name="Bent Arrow 89"/>
          <p:cNvSpPr/>
          <p:nvPr/>
        </p:nvSpPr>
        <p:spPr>
          <a:xfrm flipV="1">
            <a:off x="457223" y="3862036"/>
            <a:ext cx="829059" cy="905228"/>
          </a:xfrm>
          <a:prstGeom prst="ben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4832777" y="4256060"/>
            <a:ext cx="1466979" cy="649413"/>
          </a:xfrm>
          <a:prstGeom prst="rect">
            <a:avLst/>
          </a:prstGeom>
          <a:solidFill>
            <a:srgbClr val="2DA07E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Streaming job</a:t>
            </a:r>
            <a:endParaRPr lang="en-US" sz="14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92" name="Straight Arrow Connector 91"/>
          <p:cNvCxnSpPr>
            <a:stCxn id="67" idx="1"/>
            <a:endCxn id="91" idx="1"/>
          </p:cNvCxnSpPr>
          <p:nvPr/>
        </p:nvCxnSpPr>
        <p:spPr>
          <a:xfrm>
            <a:off x="4195769" y="4580767"/>
            <a:ext cx="637008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>
            <a:endCxn id="36" idx="3"/>
          </p:cNvCxnSpPr>
          <p:nvPr/>
        </p:nvCxnSpPr>
        <p:spPr>
          <a:xfrm flipV="1">
            <a:off x="6687585" y="3255642"/>
            <a:ext cx="0" cy="1325125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6299756" y="4580767"/>
            <a:ext cx="387829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an 35"/>
          <p:cNvSpPr/>
          <p:nvPr/>
        </p:nvSpPr>
        <p:spPr>
          <a:xfrm>
            <a:off x="6299756" y="1384718"/>
            <a:ext cx="775658" cy="1870924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37" name="Rectangle 36"/>
          <p:cNvSpPr/>
          <p:nvPr/>
        </p:nvSpPr>
        <p:spPr>
          <a:xfrm rot="16200000">
            <a:off x="6096752" y="2050449"/>
            <a:ext cx="11452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60"/>
            <a:r>
              <a:rPr lang="en-US" sz="1400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Serve &amp; store</a:t>
            </a:r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15080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Problems with batch and </a:t>
            </a:r>
            <a:r>
              <a:rPr lang="el-GR" dirty="0" smtClean="0"/>
              <a:t>λ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Way too </a:t>
            </a:r>
            <a:r>
              <a:rPr lang="en-US" dirty="0"/>
              <a:t>many moving </a:t>
            </a:r>
            <a:r>
              <a:rPr lang="en-US" dirty="0" smtClean="0"/>
              <a:t>parts (and code dup)</a:t>
            </a:r>
            <a:endParaRPr lang="en-US" dirty="0"/>
          </a:p>
          <a:p>
            <a:pPr lvl="5"/>
            <a:endParaRPr lang="en-US" dirty="0"/>
          </a:p>
          <a:p>
            <a:r>
              <a:rPr lang="en-US" dirty="0"/>
              <a:t>Implicit treatment of time</a:t>
            </a:r>
          </a:p>
          <a:p>
            <a:pPr lvl="5"/>
            <a:endParaRPr lang="en-US" dirty="0"/>
          </a:p>
          <a:p>
            <a:r>
              <a:rPr lang="en-US" dirty="0"/>
              <a:t>Out of order event handling</a:t>
            </a:r>
          </a:p>
          <a:p>
            <a:pPr lvl="4"/>
            <a:endParaRPr lang="en-US" dirty="0"/>
          </a:p>
          <a:p>
            <a:r>
              <a:rPr lang="en-US" dirty="0"/>
              <a:t>Implicit batch </a:t>
            </a:r>
            <a:r>
              <a:rPr lang="en-US" dirty="0" smtClean="0"/>
              <a:t>boundaries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13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Continuous apps with streaming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5" name="Group 627"/>
          <p:cNvGrpSpPr/>
          <p:nvPr/>
        </p:nvGrpSpPr>
        <p:grpSpPr>
          <a:xfrm>
            <a:off x="686561" y="2209253"/>
            <a:ext cx="866139" cy="1190991"/>
            <a:chOff x="0" y="0"/>
            <a:chExt cx="1535058" cy="2110792"/>
          </a:xfrm>
        </p:grpSpPr>
        <p:sp>
          <p:nvSpPr>
            <p:cNvPr id="6" name="Shape 619"/>
            <p:cNvSpPr/>
            <p:nvPr/>
          </p:nvSpPr>
          <p:spPr>
            <a:xfrm>
              <a:off x="0" y="0"/>
              <a:ext cx="434393" cy="434393"/>
            </a:xfrm>
            <a:prstGeom prst="rect">
              <a:avLst/>
            </a:prstGeom>
            <a:solidFill>
              <a:srgbClr val="C82506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7" name="Shape 620"/>
            <p:cNvSpPr/>
            <p:nvPr/>
          </p:nvSpPr>
          <p:spPr>
            <a:xfrm>
              <a:off x="550333" y="0"/>
              <a:ext cx="434393" cy="434393"/>
            </a:xfrm>
            <a:prstGeom prst="rect">
              <a:avLst/>
            </a:prstGeom>
            <a:solidFill>
              <a:srgbClr val="C82506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8" name="Shape 621"/>
            <p:cNvSpPr/>
            <p:nvPr/>
          </p:nvSpPr>
          <p:spPr>
            <a:xfrm>
              <a:off x="1100666" y="0"/>
              <a:ext cx="434393" cy="434393"/>
            </a:xfrm>
            <a:prstGeom prst="rect">
              <a:avLst/>
            </a:prstGeom>
            <a:solidFill>
              <a:srgbClr val="C82506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9" name="Shape 622"/>
            <p:cNvSpPr/>
            <p:nvPr/>
          </p:nvSpPr>
          <p:spPr>
            <a:xfrm>
              <a:off x="1100666" y="558800"/>
              <a:ext cx="434393" cy="434393"/>
            </a:xfrm>
            <a:prstGeom prst="rect">
              <a:avLst/>
            </a:prstGeom>
            <a:solidFill>
              <a:srgbClr val="DCBD23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0" name="Shape 623"/>
            <p:cNvSpPr/>
            <p:nvPr/>
          </p:nvSpPr>
          <p:spPr>
            <a:xfrm>
              <a:off x="1100666" y="1117600"/>
              <a:ext cx="434393" cy="434393"/>
            </a:xfrm>
            <a:prstGeom prst="rect">
              <a:avLst/>
            </a:prstGeom>
            <a:solidFill>
              <a:srgbClr val="00882B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1" name="Shape 624"/>
            <p:cNvSpPr/>
            <p:nvPr/>
          </p:nvSpPr>
          <p:spPr>
            <a:xfrm>
              <a:off x="550333" y="1117600"/>
              <a:ext cx="434393" cy="434393"/>
            </a:xfrm>
            <a:prstGeom prst="rect">
              <a:avLst/>
            </a:prstGeom>
            <a:solidFill>
              <a:srgbClr val="00882B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2" name="Shape 625"/>
            <p:cNvSpPr/>
            <p:nvPr/>
          </p:nvSpPr>
          <p:spPr>
            <a:xfrm>
              <a:off x="1100666" y="1676400"/>
              <a:ext cx="434393" cy="434393"/>
            </a:xfrm>
            <a:prstGeom prst="rect">
              <a:avLst/>
            </a:prstGeom>
            <a:solidFill>
              <a:srgbClr val="0365C0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3" name="Shape 626"/>
            <p:cNvSpPr/>
            <p:nvPr/>
          </p:nvSpPr>
          <p:spPr>
            <a:xfrm>
              <a:off x="550333" y="1676400"/>
              <a:ext cx="434393" cy="434393"/>
            </a:xfrm>
            <a:prstGeom prst="rect">
              <a:avLst/>
            </a:prstGeom>
            <a:solidFill>
              <a:srgbClr val="0365C0"/>
            </a:solidFill>
            <a:ln w="635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7625" tIns="47625" rIns="47625" bIns="47625" numCol="1" anchor="ctr">
              <a:noAutofit/>
            </a:bodyPr>
            <a:lstStyle/>
            <a:p>
              <a:pPr defTabSz="914400">
                <a:defRPr sz="2000">
                  <a:solidFill>
                    <a:srgbClr val="FFFFFF"/>
                  </a:solidFill>
                </a:defRPr>
              </a:pPr>
              <a:endParaRPr sz="2000" kern="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14" name="Can 13"/>
          <p:cNvSpPr/>
          <p:nvPr/>
        </p:nvSpPr>
        <p:spPr>
          <a:xfrm rot="5400000">
            <a:off x="3153046" y="1418128"/>
            <a:ext cx="649413" cy="2703045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15" name="Shape 672"/>
          <p:cNvSpPr/>
          <p:nvPr/>
        </p:nvSpPr>
        <p:spPr>
          <a:xfrm>
            <a:off x="2225905" y="2659672"/>
            <a:ext cx="238778" cy="238778"/>
          </a:xfrm>
          <a:prstGeom prst="rect">
            <a:avLst/>
          </a:prstGeom>
          <a:solidFill>
            <a:srgbClr val="C82506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6" name="Shape 673"/>
          <p:cNvSpPr/>
          <p:nvPr/>
        </p:nvSpPr>
        <p:spPr>
          <a:xfrm>
            <a:off x="2530398" y="2659672"/>
            <a:ext cx="238778" cy="238778"/>
          </a:xfrm>
          <a:prstGeom prst="rect">
            <a:avLst/>
          </a:prstGeom>
          <a:solidFill>
            <a:srgbClr val="DCBD23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7" name="Shape 674"/>
          <p:cNvSpPr/>
          <p:nvPr/>
        </p:nvSpPr>
        <p:spPr>
          <a:xfrm>
            <a:off x="2834891" y="2659672"/>
            <a:ext cx="238778" cy="238778"/>
          </a:xfrm>
          <a:prstGeom prst="rect">
            <a:avLst/>
          </a:prstGeom>
          <a:solidFill>
            <a:srgbClr val="C82506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" name="Shape 675"/>
          <p:cNvSpPr/>
          <p:nvPr/>
        </p:nvSpPr>
        <p:spPr>
          <a:xfrm>
            <a:off x="3139384" y="2659672"/>
            <a:ext cx="238778" cy="238778"/>
          </a:xfrm>
          <a:prstGeom prst="rect">
            <a:avLst/>
          </a:prstGeom>
          <a:solidFill>
            <a:srgbClr val="00882B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" name="Shape 676"/>
          <p:cNvSpPr/>
          <p:nvPr/>
        </p:nvSpPr>
        <p:spPr>
          <a:xfrm>
            <a:off x="3443877" y="2659672"/>
            <a:ext cx="238778" cy="238778"/>
          </a:xfrm>
          <a:prstGeom prst="rect">
            <a:avLst/>
          </a:prstGeom>
          <a:solidFill>
            <a:srgbClr val="0365C0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0" name="Shape 677"/>
          <p:cNvSpPr/>
          <p:nvPr/>
        </p:nvSpPr>
        <p:spPr>
          <a:xfrm>
            <a:off x="3748370" y="2659672"/>
            <a:ext cx="238778" cy="238778"/>
          </a:xfrm>
          <a:prstGeom prst="rect">
            <a:avLst/>
          </a:prstGeom>
          <a:solidFill>
            <a:srgbClr val="C82506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1" name="Shape 678"/>
          <p:cNvSpPr/>
          <p:nvPr/>
        </p:nvSpPr>
        <p:spPr>
          <a:xfrm>
            <a:off x="4052863" y="2659672"/>
            <a:ext cx="238778" cy="238778"/>
          </a:xfrm>
          <a:prstGeom prst="rect">
            <a:avLst/>
          </a:prstGeom>
          <a:solidFill>
            <a:srgbClr val="00882B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2" name="Shape 679"/>
          <p:cNvSpPr/>
          <p:nvPr/>
        </p:nvSpPr>
        <p:spPr>
          <a:xfrm>
            <a:off x="4357356" y="2659672"/>
            <a:ext cx="238778" cy="238778"/>
          </a:xfrm>
          <a:prstGeom prst="rect">
            <a:avLst/>
          </a:prstGeom>
          <a:solidFill>
            <a:srgbClr val="0365C0"/>
          </a:solidFill>
          <a:ln w="3175" cap="flat">
            <a:noFill/>
            <a:miter lim="400000"/>
          </a:ln>
          <a:effectLst/>
        </p:spPr>
        <p:txBody>
          <a:bodyPr wrap="square" lIns="47625" tIns="47625" rIns="47625" bIns="47625" numCol="1" anchor="ctr">
            <a:noAutofit/>
          </a:bodyPr>
          <a:lstStyle/>
          <a:p>
            <a:pPr defTabSz="914400">
              <a:defRPr sz="2000">
                <a:solidFill>
                  <a:srgbClr val="FFFFFF"/>
                </a:solidFill>
              </a:defRPr>
            </a:pPr>
            <a:endParaRPr sz="2000" kern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466283" y="2444944"/>
            <a:ext cx="1466979" cy="649413"/>
          </a:xfrm>
          <a:prstGeom prst="rect">
            <a:avLst/>
          </a:prstGeom>
          <a:solidFill>
            <a:srgbClr val="2DA07E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r>
              <a:rPr lang="en-US" sz="1400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Streaming job</a:t>
            </a:r>
            <a:endParaRPr lang="en-US" sz="1400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24" name="Straight Arrow Connector 23"/>
          <p:cNvCxnSpPr>
            <a:stCxn id="14" idx="1"/>
            <a:endCxn id="23" idx="1"/>
          </p:cNvCxnSpPr>
          <p:nvPr/>
        </p:nvCxnSpPr>
        <p:spPr>
          <a:xfrm>
            <a:off x="4829275" y="2769651"/>
            <a:ext cx="637008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n 25"/>
          <p:cNvSpPr/>
          <p:nvPr/>
        </p:nvSpPr>
        <p:spPr>
          <a:xfrm>
            <a:off x="7574996" y="1834189"/>
            <a:ext cx="775658" cy="1870924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sp>
        <p:nvSpPr>
          <p:cNvPr id="27" name="Rectangle 26"/>
          <p:cNvSpPr/>
          <p:nvPr/>
        </p:nvSpPr>
        <p:spPr>
          <a:xfrm rot="16200000">
            <a:off x="7385576" y="2564239"/>
            <a:ext cx="11452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60"/>
            <a:r>
              <a:rPr lang="en-US" sz="1400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Serve &amp; store</a:t>
            </a:r>
            <a:endParaRPr lang="en-US" sz="1400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28" name="Straight Arrow Connector 27"/>
          <p:cNvCxnSpPr>
            <a:stCxn id="23" idx="3"/>
            <a:endCxn id="26" idx="2"/>
          </p:cNvCxnSpPr>
          <p:nvPr/>
        </p:nvCxnSpPr>
        <p:spPr>
          <a:xfrm>
            <a:off x="6933262" y="2769651"/>
            <a:ext cx="641734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14" idx="3"/>
          </p:cNvCxnSpPr>
          <p:nvPr/>
        </p:nvCxnSpPr>
        <p:spPr>
          <a:xfrm>
            <a:off x="1621610" y="2769651"/>
            <a:ext cx="504620" cy="0"/>
          </a:xfrm>
          <a:prstGeom prst="straightConnector1">
            <a:avLst/>
          </a:prstGeom>
          <a:ln w="190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366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Extending the Yahoo! benchmark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5785"/>
            <a:ext cx="8229600" cy="78832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Work of Jamie Grier, inspired by a real continuous application at Twitter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471" y="2117908"/>
            <a:ext cx="5905500" cy="23082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5455" y="4628764"/>
            <a:ext cx="8124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venir Next Regular"/>
                <a:cs typeface="Avenir Next Regular"/>
                <a:hlinkClick r:id="rId3"/>
              </a:rPr>
              <a:t>http://data-artisans.com/extending-the-yahoo-streaming-benchmark/</a:t>
            </a:r>
            <a:endParaRPr lang="en-US" sz="1200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076450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the use case?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Counting!</a:t>
            </a:r>
          </a:p>
          <a:p>
            <a:pPr lvl="1"/>
            <a:r>
              <a:rPr lang="en-US" dirty="0" smtClean="0"/>
              <a:t>Tweet impressions or ad views</a:t>
            </a:r>
          </a:p>
          <a:p>
            <a:pPr lvl="7"/>
            <a:endParaRPr lang="en-US" dirty="0" smtClean="0"/>
          </a:p>
          <a:p>
            <a:r>
              <a:rPr lang="en-US" dirty="0" smtClean="0"/>
              <a:t>Most analytics is continuous counting</a:t>
            </a:r>
            <a:r>
              <a:rPr lang="en-US" dirty="0"/>
              <a:t> </a:t>
            </a:r>
            <a:r>
              <a:rPr lang="en-US" dirty="0" smtClean="0"/>
              <a:t>and aggregations grouped by dimensions</a:t>
            </a:r>
          </a:p>
          <a:p>
            <a:pPr lvl="1"/>
            <a:r>
              <a:rPr lang="en-US" dirty="0" smtClean="0"/>
              <a:t>E.g., anomaly detection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971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rgbClr val="34AD91"/>
                </a:solidFill>
              </a:rPr>
              <a:t>Performance:</a:t>
            </a:r>
            <a:r>
              <a:rPr lang="en-US" dirty="0" smtClean="0"/>
              <a:t> millions of events/sec, millions of keys</a:t>
            </a:r>
          </a:p>
          <a:p>
            <a:pPr lvl="7"/>
            <a:endParaRPr lang="en-US" dirty="0" smtClean="0"/>
          </a:p>
          <a:p>
            <a:r>
              <a:rPr lang="en-US" dirty="0" smtClean="0">
                <a:solidFill>
                  <a:srgbClr val="34AD91"/>
                </a:solidFill>
              </a:rPr>
              <a:t>Correctness: </a:t>
            </a:r>
            <a:r>
              <a:rPr lang="en-US" dirty="0" smtClean="0"/>
              <a:t>counts correlated with timestamps</a:t>
            </a:r>
          </a:p>
          <a:p>
            <a:pPr lvl="6"/>
            <a:endParaRPr lang="en-US" dirty="0" smtClean="0"/>
          </a:p>
          <a:p>
            <a:r>
              <a:rPr lang="en-US" dirty="0" smtClean="0">
                <a:solidFill>
                  <a:srgbClr val="34AD91"/>
                </a:solidFill>
              </a:rPr>
              <a:t>Consistency: </a:t>
            </a:r>
            <a:r>
              <a:rPr lang="en-US" dirty="0" smtClean="0"/>
              <a:t>counts should be correct under failures</a:t>
            </a:r>
          </a:p>
          <a:p>
            <a:pPr lvl="6"/>
            <a:endParaRPr lang="en-US" dirty="0" smtClean="0"/>
          </a:p>
          <a:p>
            <a:r>
              <a:rPr lang="en-US" dirty="0" smtClean="0">
                <a:solidFill>
                  <a:srgbClr val="34AD91"/>
                </a:solidFill>
              </a:rPr>
              <a:t>Manageability: </a:t>
            </a:r>
            <a:r>
              <a:rPr lang="en-US" dirty="0" smtClean="0"/>
              <a:t>ability to pause &amp; restart, reprocess, change code, </a:t>
            </a:r>
            <a:r>
              <a:rPr lang="en-US" dirty="0" err="1" smtClean="0"/>
              <a:t>etc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455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Before </a:t>
            </a:r>
            <a:r>
              <a:rPr lang="en-US" dirty="0" err="1" smtClean="0"/>
              <a:t>Flink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34AD91"/>
                </a:solidFill>
              </a:rPr>
              <a:t>Performance:</a:t>
            </a:r>
            <a:r>
              <a:rPr lang="en-US" dirty="0"/>
              <a:t> </a:t>
            </a:r>
            <a:r>
              <a:rPr lang="en-US" dirty="0" smtClean="0"/>
              <a:t>1000s of cores needed to sustain workload</a:t>
            </a:r>
            <a:endParaRPr lang="en-US" dirty="0"/>
          </a:p>
          <a:p>
            <a:pPr lvl="7"/>
            <a:endParaRPr lang="en-US" dirty="0"/>
          </a:p>
          <a:p>
            <a:r>
              <a:rPr lang="en-US" dirty="0">
                <a:solidFill>
                  <a:srgbClr val="34AD91"/>
                </a:solidFill>
              </a:rPr>
              <a:t>Correctness: </a:t>
            </a:r>
            <a:r>
              <a:rPr lang="en-US" dirty="0" smtClean="0"/>
              <a:t>time handled in application code (or not)</a:t>
            </a:r>
            <a:endParaRPr lang="en-US" dirty="0"/>
          </a:p>
          <a:p>
            <a:pPr lvl="6"/>
            <a:endParaRPr lang="en-US" dirty="0"/>
          </a:p>
          <a:p>
            <a:r>
              <a:rPr lang="en-US" dirty="0">
                <a:solidFill>
                  <a:srgbClr val="34AD91"/>
                </a:solidFill>
              </a:rPr>
              <a:t>Consistency</a:t>
            </a:r>
            <a:r>
              <a:rPr lang="en-US" dirty="0" smtClean="0">
                <a:solidFill>
                  <a:srgbClr val="34AD91"/>
                </a:solidFill>
              </a:rPr>
              <a:t>: </a:t>
            </a:r>
            <a:r>
              <a:rPr lang="en-US" dirty="0"/>
              <a:t>approximate results during the day, exact results once a day (lambda)</a:t>
            </a:r>
          </a:p>
          <a:p>
            <a:pPr lvl="6"/>
            <a:endParaRPr lang="en-US" dirty="0"/>
          </a:p>
          <a:p>
            <a:r>
              <a:rPr lang="en-US" dirty="0">
                <a:solidFill>
                  <a:srgbClr val="34AD91"/>
                </a:solidFill>
              </a:rPr>
              <a:t>Manageability</a:t>
            </a:r>
            <a:r>
              <a:rPr lang="en-US" dirty="0" smtClean="0">
                <a:solidFill>
                  <a:srgbClr val="34AD91"/>
                </a:solidFill>
              </a:rPr>
              <a:t>: </a:t>
            </a:r>
            <a:r>
              <a:rPr lang="en-US" dirty="0" smtClean="0"/>
              <a:t>acceptable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769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After </a:t>
            </a:r>
            <a:r>
              <a:rPr lang="en-US" dirty="0" err="1" smtClean="0"/>
              <a:t>Flink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34AD91"/>
                </a:solidFill>
              </a:rPr>
              <a:t>Performance:</a:t>
            </a:r>
            <a:r>
              <a:rPr lang="en-US" dirty="0"/>
              <a:t> </a:t>
            </a:r>
            <a:r>
              <a:rPr lang="en-US" dirty="0" smtClean="0"/>
              <a:t>10s of cores needed to sustain workload</a:t>
            </a:r>
            <a:endParaRPr lang="en-US" dirty="0"/>
          </a:p>
          <a:p>
            <a:pPr lvl="7"/>
            <a:endParaRPr lang="en-US" dirty="0"/>
          </a:p>
          <a:p>
            <a:r>
              <a:rPr lang="en-US" dirty="0">
                <a:solidFill>
                  <a:srgbClr val="34AD91"/>
                </a:solidFill>
              </a:rPr>
              <a:t>Correctness: </a:t>
            </a:r>
            <a:r>
              <a:rPr lang="en-US" dirty="0" smtClean="0"/>
              <a:t>time handled by framework</a:t>
            </a:r>
            <a:endParaRPr lang="en-US" dirty="0"/>
          </a:p>
          <a:p>
            <a:pPr lvl="6"/>
            <a:endParaRPr lang="en-US" dirty="0"/>
          </a:p>
          <a:p>
            <a:r>
              <a:rPr lang="en-US" dirty="0">
                <a:solidFill>
                  <a:srgbClr val="34AD91"/>
                </a:solidFill>
              </a:rPr>
              <a:t>Consistency</a:t>
            </a:r>
            <a:r>
              <a:rPr lang="en-US" dirty="0" smtClean="0">
                <a:solidFill>
                  <a:srgbClr val="34AD91"/>
                </a:solidFill>
              </a:rPr>
              <a:t>: </a:t>
            </a:r>
            <a:r>
              <a:rPr lang="en-US" dirty="0" smtClean="0"/>
              <a:t>correct results on demand</a:t>
            </a:r>
            <a:endParaRPr lang="en-US" dirty="0"/>
          </a:p>
          <a:p>
            <a:pPr lvl="6"/>
            <a:endParaRPr lang="en-US" dirty="0"/>
          </a:p>
          <a:p>
            <a:r>
              <a:rPr lang="en-US" dirty="0">
                <a:solidFill>
                  <a:srgbClr val="34AD91"/>
                </a:solidFill>
              </a:rPr>
              <a:t>Manageability</a:t>
            </a:r>
            <a:r>
              <a:rPr lang="en-US" dirty="0" smtClean="0">
                <a:solidFill>
                  <a:srgbClr val="34AD91"/>
                </a:solidFill>
              </a:rPr>
              <a:t>: </a:t>
            </a:r>
            <a:r>
              <a:rPr lang="en-US" dirty="0" smtClean="0"/>
              <a:t>acceptable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957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8784" y="1908078"/>
            <a:ext cx="82980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prstClr val="black"/>
                </a:solidFill>
                <a:latin typeface="Avenir Next Regular"/>
                <a:cs typeface="Avenir Next Regular"/>
              </a:rPr>
              <a:t>Streaming technology is enabling the obvious: </a:t>
            </a:r>
            <a:r>
              <a:rPr lang="en-US" sz="3200" dirty="0">
                <a:solidFill>
                  <a:srgbClr val="2DA07E"/>
                </a:solidFill>
                <a:latin typeface="Avenir Next Regular"/>
                <a:cs typeface="Avenir Next Regular"/>
              </a:rPr>
              <a:t>continuous processing </a:t>
            </a:r>
            <a:r>
              <a:rPr lang="en-US" sz="3200" dirty="0">
                <a:solidFill>
                  <a:prstClr val="black"/>
                </a:solidFill>
                <a:latin typeface="Avenir Next Regular"/>
                <a:cs typeface="Avenir Next Regular"/>
              </a:rPr>
              <a:t>on data that is </a:t>
            </a:r>
            <a:r>
              <a:rPr lang="en-US" sz="3200" dirty="0">
                <a:solidFill>
                  <a:srgbClr val="2DA07E"/>
                </a:solidFill>
                <a:latin typeface="Avenir Next Regular"/>
                <a:cs typeface="Avenir Next Regular"/>
              </a:rPr>
              <a:t>continuously produced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99709" y="4232799"/>
            <a:ext cx="4679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>
                <a:solidFill>
                  <a:srgbClr val="2DA07E"/>
                </a:solidFill>
                <a:latin typeface="Avenir Next Regular"/>
                <a:cs typeface="Avenir Next Regular"/>
              </a:rPr>
              <a:t>Hint:</a:t>
            </a:r>
            <a:r>
              <a:rPr lang="en-US" sz="2000" i="1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 </a:t>
            </a:r>
            <a:r>
              <a:rPr lang="en-US" sz="2000" i="1" dirty="0">
                <a:solidFill>
                  <a:prstClr val="black"/>
                </a:solidFill>
                <a:latin typeface="Avenir Next Regular"/>
                <a:cs typeface="Avenir Next Regular"/>
              </a:rPr>
              <a:t>you are already doing streaming</a:t>
            </a:r>
          </a:p>
        </p:txBody>
      </p:sp>
    </p:spTree>
    <p:extLst>
      <p:ext uri="{BB962C8B-B14F-4D97-AF65-F5344CB8AC3E}">
        <p14:creationId xmlns:p14="http://schemas.microsoft.com/office/powerpoint/2010/main" val="3845037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Results (yet to </a:t>
            </a:r>
            <a:r>
              <a:rPr lang="en-US" smtClean="0"/>
              <a:t>be beaten!)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23" y="3606799"/>
            <a:ext cx="8229577" cy="116046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Same program as Yahoo! benchmark</a:t>
            </a:r>
          </a:p>
          <a:p>
            <a:pPr lvl="8"/>
            <a:endParaRPr lang="en-US" dirty="0" smtClean="0"/>
          </a:p>
          <a:p>
            <a:r>
              <a:rPr lang="en-US" dirty="0" smtClean="0"/>
              <a:t>30x over Storm, plus consistent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280" y="1206501"/>
            <a:ext cx="6168508" cy="210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54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Manageability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Flink</a:t>
            </a:r>
            <a:r>
              <a:rPr lang="en-US" dirty="0" smtClean="0"/>
              <a:t> </a:t>
            </a:r>
            <a:r>
              <a:rPr lang="en-US" dirty="0" err="1" smtClean="0"/>
              <a:t>savepoints</a:t>
            </a:r>
            <a:r>
              <a:rPr lang="en-US" dirty="0" smtClean="0"/>
              <a:t> (</a:t>
            </a:r>
            <a:r>
              <a:rPr lang="en-US" dirty="0" err="1" smtClean="0"/>
              <a:t>Flink</a:t>
            </a:r>
            <a:r>
              <a:rPr lang="en-US" dirty="0" smtClean="0"/>
              <a:t> 1.0): consistent snapshots of </a:t>
            </a:r>
            <a:r>
              <a:rPr lang="en-US" dirty="0" err="1" smtClean="0"/>
              <a:t>stateful</a:t>
            </a:r>
            <a:r>
              <a:rPr lang="en-US" dirty="0" smtClean="0"/>
              <a:t> applications</a:t>
            </a:r>
          </a:p>
          <a:p>
            <a:pPr lvl="1"/>
            <a:r>
              <a:rPr lang="en-US" dirty="0" smtClean="0"/>
              <a:t>Planned downtime for code upgrades, maintenance, migration, debugging,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6"/>
            <a:endParaRPr lang="en-US" dirty="0" smtClean="0"/>
          </a:p>
          <a:p>
            <a:r>
              <a:rPr lang="en-US" dirty="0" smtClean="0"/>
              <a:t>Monitoring (</a:t>
            </a:r>
            <a:r>
              <a:rPr lang="en-US" dirty="0" err="1" smtClean="0"/>
              <a:t>Flink</a:t>
            </a:r>
            <a:r>
              <a:rPr lang="en-US" dirty="0" smtClean="0"/>
              <a:t> 1.1)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Dynamic scaling (</a:t>
            </a:r>
            <a:r>
              <a:rPr lang="en-US" dirty="0" err="1" smtClean="0"/>
              <a:t>Flink</a:t>
            </a:r>
            <a:r>
              <a:rPr lang="en-US" dirty="0" smtClean="0"/>
              <a:t> 1.2+)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064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Decentralized architecture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92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Streaming and </a:t>
            </a:r>
            <a:r>
              <a:rPr lang="en-US" dirty="0" err="1" smtClean="0"/>
              <a:t>microservices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30327" y="1800302"/>
            <a:ext cx="959138" cy="604464"/>
          </a:xfrm>
          <a:prstGeom prst="rect">
            <a:avLst/>
          </a:prstGeom>
          <a:solidFill>
            <a:srgbClr val="34A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prstClr val="white"/>
                </a:solidFill>
                <a:latin typeface="Avenir Next Regular"/>
                <a:cs typeface="Avenir Next Regular"/>
              </a:rPr>
              <a:t>App</a:t>
            </a:r>
            <a:endParaRPr lang="en-US" sz="1400" dirty="0">
              <a:solidFill>
                <a:prstClr val="white"/>
              </a:solidFill>
              <a:latin typeface="Avenir Next Regular"/>
              <a:cs typeface="Avenir Next Regula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486782" y="1800302"/>
            <a:ext cx="959138" cy="604464"/>
          </a:xfrm>
          <a:prstGeom prst="rect">
            <a:avLst/>
          </a:prstGeom>
          <a:solidFill>
            <a:srgbClr val="34A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prstClr val="white"/>
                </a:solidFill>
                <a:latin typeface="Avenir Next Regular"/>
                <a:cs typeface="Avenir Next Regular"/>
              </a:rPr>
              <a:t>App</a:t>
            </a:r>
            <a:endParaRPr lang="en-US" sz="1400" dirty="0">
              <a:solidFill>
                <a:prstClr val="white"/>
              </a:solidFill>
              <a:latin typeface="Avenir Next Regular"/>
              <a:cs typeface="Avenir Next Regular"/>
            </a:endParaRPr>
          </a:p>
        </p:txBody>
      </p:sp>
      <p:sp>
        <p:nvSpPr>
          <p:cNvPr id="9" name="Can 8"/>
          <p:cNvSpPr/>
          <p:nvPr/>
        </p:nvSpPr>
        <p:spPr>
          <a:xfrm rot="5400000">
            <a:off x="2339414" y="1360637"/>
            <a:ext cx="187078" cy="1483148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0" name="Can 9"/>
          <p:cNvSpPr/>
          <p:nvPr/>
        </p:nvSpPr>
        <p:spPr>
          <a:xfrm rot="8652543">
            <a:off x="1537567" y="2622462"/>
            <a:ext cx="154489" cy="1483148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11" name="Straight Arrow Connector 7"/>
          <p:cNvCxnSpPr>
            <a:stCxn id="7" idx="2"/>
            <a:endCxn id="10" idx="3"/>
          </p:cNvCxnSpPr>
          <p:nvPr/>
        </p:nvCxnSpPr>
        <p:spPr>
          <a:xfrm>
            <a:off x="909896" y="2404766"/>
            <a:ext cx="271221" cy="357738"/>
          </a:xfrm>
          <a:prstGeom prst="straightConnector1">
            <a:avLst/>
          </a:prstGeom>
          <a:ln w="19050" cmpd="sng">
            <a:solidFill>
              <a:srgbClr val="FDB212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1"/>
          </p:cNvCxnSpPr>
          <p:nvPr/>
        </p:nvCxnSpPr>
        <p:spPr>
          <a:xfrm>
            <a:off x="2048505" y="3965569"/>
            <a:ext cx="264369" cy="340479"/>
          </a:xfrm>
          <a:prstGeom prst="straightConnector1">
            <a:avLst/>
          </a:prstGeom>
          <a:ln w="19050" cmpd="sng">
            <a:solidFill>
              <a:srgbClr val="FDB212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 flipH="1">
            <a:off x="2412182" y="2404766"/>
            <a:ext cx="1402978" cy="1901282"/>
            <a:chOff x="1914812" y="2446334"/>
            <a:chExt cx="1402978" cy="1901282"/>
          </a:xfrm>
        </p:grpSpPr>
        <p:sp>
          <p:nvSpPr>
            <p:cNvPr id="14" name="Can 13"/>
            <p:cNvSpPr/>
            <p:nvPr/>
          </p:nvSpPr>
          <p:spPr>
            <a:xfrm rot="8652543">
              <a:off x="2542483" y="2664030"/>
              <a:ext cx="154489" cy="1483148"/>
            </a:xfrm>
            <a:prstGeom prst="can">
              <a:avLst/>
            </a:prstGeom>
            <a:solidFill>
              <a:srgbClr val="FDB212"/>
            </a:solidFill>
            <a:ln>
              <a:solidFill>
                <a:srgbClr val="FDB21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  <a:latin typeface="Calibri"/>
              </a:endParaRPr>
            </a:p>
          </p:txBody>
        </p:sp>
        <p:cxnSp>
          <p:nvCxnSpPr>
            <p:cNvPr id="15" name="Straight Arrow Connector 7"/>
            <p:cNvCxnSpPr>
              <a:endCxn id="14" idx="3"/>
            </p:cNvCxnSpPr>
            <p:nvPr/>
          </p:nvCxnSpPr>
          <p:spPr>
            <a:xfrm>
              <a:off x="1914812" y="2446334"/>
              <a:ext cx="271221" cy="357738"/>
            </a:xfrm>
            <a:prstGeom prst="straightConnector1">
              <a:avLst/>
            </a:prstGeom>
            <a:ln w="19050" cmpd="sng">
              <a:solidFill>
                <a:srgbClr val="FDB212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7"/>
            <p:cNvCxnSpPr>
              <a:stCxn id="14" idx="1"/>
            </p:cNvCxnSpPr>
            <p:nvPr/>
          </p:nvCxnSpPr>
          <p:spPr>
            <a:xfrm>
              <a:off x="3053421" y="4007137"/>
              <a:ext cx="264369" cy="340479"/>
            </a:xfrm>
            <a:prstGeom prst="straightConnector1">
              <a:avLst/>
            </a:prstGeom>
            <a:ln w="19050" cmpd="sng">
              <a:solidFill>
                <a:srgbClr val="FDB212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/>
          <p:cNvSpPr/>
          <p:nvPr/>
        </p:nvSpPr>
        <p:spPr>
          <a:xfrm>
            <a:off x="1901638" y="4306048"/>
            <a:ext cx="959138" cy="604464"/>
          </a:xfrm>
          <a:prstGeom prst="rect">
            <a:avLst/>
          </a:prstGeom>
          <a:solidFill>
            <a:srgbClr val="34AD91"/>
          </a:solidFill>
          <a:ln>
            <a:solidFill>
              <a:srgbClr val="2DA07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prstClr val="white"/>
                </a:solidFill>
                <a:latin typeface="Avenir Next Regular"/>
                <a:cs typeface="Avenir Next Regular"/>
              </a:rPr>
              <a:t>App</a:t>
            </a:r>
            <a:endParaRPr lang="en-US" sz="1400" dirty="0">
              <a:solidFill>
                <a:prstClr val="white"/>
              </a:solidFill>
              <a:latin typeface="Avenir Next Regular"/>
              <a:cs typeface="Avenir Next Regular"/>
            </a:endParaRPr>
          </a:p>
        </p:txBody>
      </p:sp>
      <p:cxnSp>
        <p:nvCxnSpPr>
          <p:cNvPr id="18" name="Straight Arrow Connector 7"/>
          <p:cNvCxnSpPr>
            <a:stCxn id="7" idx="3"/>
            <a:endCxn id="9" idx="3"/>
          </p:cNvCxnSpPr>
          <p:nvPr/>
        </p:nvCxnSpPr>
        <p:spPr>
          <a:xfrm flipV="1">
            <a:off x="1389465" y="2102211"/>
            <a:ext cx="301914" cy="323"/>
          </a:xfrm>
          <a:prstGeom prst="straightConnector1">
            <a:avLst/>
          </a:prstGeom>
          <a:ln w="19050" cmpd="sng">
            <a:solidFill>
              <a:srgbClr val="FDB212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7"/>
          <p:cNvCxnSpPr>
            <a:stCxn id="8" idx="1"/>
            <a:endCxn id="9" idx="1"/>
          </p:cNvCxnSpPr>
          <p:nvPr/>
        </p:nvCxnSpPr>
        <p:spPr>
          <a:xfrm flipH="1" flipV="1">
            <a:off x="3174527" y="2102211"/>
            <a:ext cx="312255" cy="323"/>
          </a:xfrm>
          <a:prstGeom prst="straightConnector1">
            <a:avLst/>
          </a:prstGeom>
          <a:ln w="19050" cmpd="sng">
            <a:solidFill>
              <a:srgbClr val="FDB212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an 20"/>
          <p:cNvSpPr/>
          <p:nvPr/>
        </p:nvSpPr>
        <p:spPr>
          <a:xfrm>
            <a:off x="3485809" y="1217464"/>
            <a:ext cx="959138" cy="468141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  <a:latin typeface="Avenir Next Regular"/>
                <a:cs typeface="Avenir Next Regular"/>
              </a:rPr>
              <a:t>local state</a:t>
            </a:r>
            <a:endParaRPr lang="en-US" sz="1200" dirty="0">
              <a:solidFill>
                <a:schemeClr val="tx1"/>
              </a:solidFill>
              <a:latin typeface="Avenir Next Regular"/>
              <a:cs typeface="Avenir Next Regular"/>
            </a:endParaRPr>
          </a:p>
        </p:txBody>
      </p:sp>
      <p:sp>
        <p:nvSpPr>
          <p:cNvPr id="22" name="Can 21"/>
          <p:cNvSpPr/>
          <p:nvPr/>
        </p:nvSpPr>
        <p:spPr>
          <a:xfrm>
            <a:off x="430327" y="1217464"/>
            <a:ext cx="959138" cy="468141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  <a:latin typeface="Avenir Next Regular"/>
                <a:cs typeface="Avenir Next Regular"/>
              </a:rPr>
              <a:t>local state</a:t>
            </a:r>
            <a:endParaRPr lang="en-US" sz="1200" dirty="0">
              <a:solidFill>
                <a:schemeClr val="tx1"/>
              </a:solidFill>
              <a:latin typeface="Avenir Next Regular"/>
              <a:cs typeface="Avenir Next Regular"/>
            </a:endParaRPr>
          </a:p>
        </p:txBody>
      </p:sp>
      <p:sp>
        <p:nvSpPr>
          <p:cNvPr id="24" name="Can 23"/>
          <p:cNvSpPr/>
          <p:nvPr/>
        </p:nvSpPr>
        <p:spPr>
          <a:xfrm>
            <a:off x="4958093" y="4306049"/>
            <a:ext cx="3053975" cy="604464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Avenir Next Regular"/>
                <a:cs typeface="Avenir Next Regular"/>
              </a:rPr>
              <a:t>Archive</a:t>
            </a:r>
          </a:p>
        </p:txBody>
      </p:sp>
      <p:sp>
        <p:nvSpPr>
          <p:cNvPr id="25" name="Can 24"/>
          <p:cNvSpPr/>
          <p:nvPr/>
        </p:nvSpPr>
        <p:spPr>
          <a:xfrm rot="5400000">
            <a:off x="3810725" y="3851952"/>
            <a:ext cx="187078" cy="1483148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26" name="Straight Arrow Connector 7"/>
          <p:cNvCxnSpPr>
            <a:endCxn id="25" idx="3"/>
          </p:cNvCxnSpPr>
          <p:nvPr/>
        </p:nvCxnSpPr>
        <p:spPr>
          <a:xfrm flipV="1">
            <a:off x="2860776" y="4593526"/>
            <a:ext cx="301914" cy="323"/>
          </a:xfrm>
          <a:prstGeom prst="straightConnector1">
            <a:avLst/>
          </a:prstGeom>
          <a:ln w="19050" cmpd="sng">
            <a:solidFill>
              <a:srgbClr val="FDB212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7"/>
          <p:cNvCxnSpPr>
            <a:endCxn id="25" idx="1"/>
          </p:cNvCxnSpPr>
          <p:nvPr/>
        </p:nvCxnSpPr>
        <p:spPr>
          <a:xfrm flipH="1" flipV="1">
            <a:off x="4645838" y="4593526"/>
            <a:ext cx="312255" cy="323"/>
          </a:xfrm>
          <a:prstGeom prst="straightConnector1">
            <a:avLst/>
          </a:prstGeom>
          <a:ln w="19050" cmpd="sng">
            <a:solidFill>
              <a:srgbClr val="FDB212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an 27"/>
          <p:cNvSpPr/>
          <p:nvPr/>
        </p:nvSpPr>
        <p:spPr>
          <a:xfrm rot="8652543">
            <a:off x="4650404" y="2622461"/>
            <a:ext cx="154489" cy="1483148"/>
          </a:xfrm>
          <a:prstGeom prst="can">
            <a:avLst/>
          </a:prstGeom>
          <a:solidFill>
            <a:srgbClr val="FDB212"/>
          </a:solidFill>
          <a:ln>
            <a:solidFill>
              <a:srgbClr val="FDB21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cxnSp>
        <p:nvCxnSpPr>
          <p:cNvPr id="29" name="Straight Arrow Connector 7"/>
          <p:cNvCxnSpPr>
            <a:endCxn id="28" idx="3"/>
          </p:cNvCxnSpPr>
          <p:nvPr/>
        </p:nvCxnSpPr>
        <p:spPr>
          <a:xfrm>
            <a:off x="4022733" y="2404765"/>
            <a:ext cx="271221" cy="357738"/>
          </a:xfrm>
          <a:prstGeom prst="straightConnector1">
            <a:avLst/>
          </a:prstGeom>
          <a:ln w="19050" cmpd="sng">
            <a:solidFill>
              <a:srgbClr val="FDB212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8" idx="1"/>
          </p:cNvCxnSpPr>
          <p:nvPr/>
        </p:nvCxnSpPr>
        <p:spPr>
          <a:xfrm>
            <a:off x="5161342" y="3965568"/>
            <a:ext cx="264369" cy="340480"/>
          </a:xfrm>
          <a:prstGeom prst="straightConnector1">
            <a:avLst/>
          </a:prstGeom>
          <a:ln w="19050" cmpd="sng">
            <a:solidFill>
              <a:srgbClr val="FDB212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921984" y="1217464"/>
            <a:ext cx="3764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60"/>
            <a:r>
              <a:rPr lang="en-US" dirty="0" smtClean="0">
                <a:solidFill>
                  <a:prstClr val="black"/>
                </a:solidFill>
                <a:latin typeface="Avenir Next Regular"/>
                <a:cs typeface="Avenir Next Regular"/>
              </a:rPr>
              <a:t>A decentralized architecture favors a streaming-based data infrastructure with local application state</a:t>
            </a:r>
            <a:endParaRPr lang="en-US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213121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Zalando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43" y="1100177"/>
            <a:ext cx="5243142" cy="29592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23" y="4346381"/>
            <a:ext cx="71641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60"/>
            <a:r>
              <a:rPr lang="en-US" sz="1200" dirty="0">
                <a:solidFill>
                  <a:prstClr val="black"/>
                </a:solidFill>
                <a:latin typeface="Avenir Next Regular"/>
                <a:cs typeface="Avenir Next Regular"/>
              </a:rPr>
              <a:t>Slides at </a:t>
            </a:r>
            <a:r>
              <a:rPr lang="en-US" sz="1200" dirty="0">
                <a:solidFill>
                  <a:prstClr val="black"/>
                </a:solidFill>
                <a:latin typeface="Avenir Next Regular"/>
                <a:cs typeface="Avenir Next Regular"/>
                <a:hlinkClick r:id="rId3"/>
              </a:rPr>
              <a:t>http://www.slideshare.net/ZalandoTech/flink-in-zalandos-world-of-microservices-62376341</a:t>
            </a:r>
            <a:r>
              <a:rPr lang="en-US" sz="1200" dirty="0">
                <a:solidFill>
                  <a:prstClr val="black"/>
                </a:solidFill>
                <a:latin typeface="Avenir Next Regular"/>
                <a:cs typeface="Avenir Next Regular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15728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Zalando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23" y="1071941"/>
            <a:ext cx="4466665" cy="21131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7467" y="2703855"/>
            <a:ext cx="4859333" cy="2289714"/>
          </a:xfrm>
          <a:prstGeom prst="rect">
            <a:avLst/>
          </a:prstGeom>
        </p:spPr>
      </p:pic>
      <p:sp>
        <p:nvSpPr>
          <p:cNvPr id="7" name="Bent Arrow 6"/>
          <p:cNvSpPr/>
          <p:nvPr/>
        </p:nvSpPr>
        <p:spPr>
          <a:xfrm rot="5400000">
            <a:off x="4995225" y="1575563"/>
            <a:ext cx="1065611" cy="984727"/>
          </a:xfrm>
          <a:prstGeom prst="bentArrow">
            <a:avLst/>
          </a:prstGeom>
          <a:solidFill>
            <a:srgbClr val="2DA0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60"/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53408" y="997237"/>
            <a:ext cx="3262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457160"/>
            <a:r>
              <a:rPr lang="en-US" i="1" dirty="0">
                <a:solidFill>
                  <a:prstClr val="black"/>
                </a:solidFill>
                <a:latin typeface="Avenir Next Regular"/>
                <a:cs typeface="Avenir Next Regular"/>
              </a:rPr>
              <a:t>Transitioning from monolithic</a:t>
            </a:r>
          </a:p>
          <a:p>
            <a:pPr algn="r" defTabSz="457160"/>
            <a:r>
              <a:rPr lang="en-US" i="1" dirty="0">
                <a:solidFill>
                  <a:prstClr val="black"/>
                </a:solidFill>
                <a:latin typeface="Avenir Next Regular"/>
                <a:cs typeface="Avenir Next Regular"/>
              </a:rPr>
              <a:t>architecture to </a:t>
            </a:r>
            <a:r>
              <a:rPr lang="en-US" i="1" dirty="0" err="1">
                <a:solidFill>
                  <a:prstClr val="black"/>
                </a:solidFill>
                <a:latin typeface="Avenir Next Regular"/>
                <a:cs typeface="Avenir Next Regular"/>
              </a:rPr>
              <a:t>microservices</a:t>
            </a:r>
            <a:endParaRPr lang="en-US" i="1" dirty="0">
              <a:solidFill>
                <a:prstClr val="black"/>
              </a:solidFill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3067513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BI stack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23" y="1352072"/>
            <a:ext cx="7215194" cy="341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894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 smtClean="0"/>
              <a:t>Flink</a:t>
            </a:r>
            <a:r>
              <a:rPr lang="en-US" sz="3600" dirty="0" smtClean="0"/>
              <a:t> @ </a:t>
            </a:r>
            <a:r>
              <a:rPr lang="en-US" sz="3600" dirty="0" err="1" smtClean="0"/>
              <a:t>Zalando</a:t>
            </a:r>
            <a:r>
              <a:rPr lang="en-US" sz="3600" dirty="0" smtClean="0"/>
              <a:t> (present &amp; future)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Business process monitoring</a:t>
            </a:r>
          </a:p>
          <a:p>
            <a:pPr lvl="1"/>
            <a:r>
              <a:rPr lang="en-US" dirty="0" smtClean="0"/>
              <a:t>Check if </a:t>
            </a:r>
            <a:r>
              <a:rPr lang="en-US" dirty="0" err="1" smtClean="0"/>
              <a:t>Zalando</a:t>
            </a:r>
            <a:r>
              <a:rPr lang="en-US" dirty="0" smtClean="0"/>
              <a:t> platform works</a:t>
            </a:r>
          </a:p>
          <a:p>
            <a:pPr lvl="1"/>
            <a:r>
              <a:rPr lang="en-US" dirty="0" smtClean="0"/>
              <a:t>Order &amp; delivery velocities</a:t>
            </a:r>
          </a:p>
          <a:p>
            <a:pPr lvl="1"/>
            <a:r>
              <a:rPr lang="en-US" dirty="0" smtClean="0"/>
              <a:t>SLAs of related events</a:t>
            </a:r>
          </a:p>
          <a:p>
            <a:pPr lvl="7"/>
            <a:endParaRPr lang="en-US" dirty="0" smtClean="0"/>
          </a:p>
          <a:p>
            <a:r>
              <a:rPr lang="en-US" dirty="0" smtClean="0"/>
              <a:t>Continuous ETL</a:t>
            </a:r>
          </a:p>
          <a:p>
            <a:pPr lvl="1"/>
            <a:r>
              <a:rPr lang="en-US" dirty="0" smtClean="0"/>
              <a:t>Transformation, combination, pre-aggregation</a:t>
            </a:r>
          </a:p>
          <a:p>
            <a:pPr lvl="1"/>
            <a:r>
              <a:rPr lang="en-US" dirty="0" smtClean="0"/>
              <a:t>Data cleansing and validation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Complex Event Processing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Sales monitoring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8944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Consolidate analytics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2024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Stream Processing as a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How do we make stream processing more accessible to the data analyst?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More familiar interfaces</a:t>
            </a:r>
          </a:p>
          <a:p>
            <a:pPr lvl="1"/>
            <a:r>
              <a:rPr lang="en-US" dirty="0" err="1" smtClean="0"/>
              <a:t>Flink</a:t>
            </a:r>
            <a:r>
              <a:rPr lang="en-US" dirty="0" smtClean="0"/>
              <a:t> 1.1 includes the first version of SQL for static data sets and data streams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Easier deployment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649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embrace streaming?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Monitor your business and react in real time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Implement robust continuous applications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Adopt a decentralized architecture</a:t>
            </a:r>
          </a:p>
          <a:p>
            <a:pPr lvl="6"/>
            <a:endParaRPr lang="en-US" dirty="0" smtClean="0"/>
          </a:p>
          <a:p>
            <a:r>
              <a:rPr lang="en-US" dirty="0"/>
              <a:t>Consolidate analytics </a:t>
            </a:r>
            <a:r>
              <a:rPr lang="en-US" dirty="0" smtClean="0"/>
              <a:t>infrastructure </a:t>
            </a:r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6622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King.com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23" y="1048920"/>
            <a:ext cx="5023467" cy="38795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417" y="1592336"/>
            <a:ext cx="3139757" cy="199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7966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King.com</a:t>
            </a:r>
            <a:r>
              <a:rPr lang="en-US" dirty="0" smtClean="0"/>
              <a:t> - RBEA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105785"/>
            <a:ext cx="3207350" cy="2849782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RBEA – a platform designed to make stream processing available inside </a:t>
            </a:r>
            <a:r>
              <a:rPr lang="en-US" dirty="0" err="1" smtClean="0"/>
              <a:t>King.com</a:t>
            </a:r>
            <a:r>
              <a:rPr lang="en-US" dirty="0" smtClean="0"/>
              <a:t> </a:t>
            </a:r>
          </a:p>
          <a:p>
            <a:pPr lvl="4"/>
            <a:endParaRPr lang="en-US" dirty="0" smtClean="0"/>
          </a:p>
          <a:p>
            <a:r>
              <a:rPr lang="en-US" dirty="0" smtClean="0"/>
              <a:t>Data scientists submit scripts in Groovy</a:t>
            </a:r>
          </a:p>
          <a:p>
            <a:pPr lvl="4"/>
            <a:endParaRPr lang="en-US" dirty="0" smtClean="0"/>
          </a:p>
          <a:p>
            <a:r>
              <a:rPr lang="en-US" dirty="0" err="1" smtClean="0"/>
              <a:t>Flink</a:t>
            </a:r>
            <a:r>
              <a:rPr lang="en-US" dirty="0" smtClean="0"/>
              <a:t> backend executes these scripts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" y="4397932"/>
            <a:ext cx="8229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160"/>
            <a:r>
              <a:rPr lang="en-US" sz="1200" dirty="0">
                <a:solidFill>
                  <a:prstClr val="black"/>
                </a:solidFill>
                <a:latin typeface="Avenir Next Regular"/>
                <a:cs typeface="Avenir Next Regular"/>
                <a:hlinkClick r:id="rId2"/>
              </a:rPr>
              <a:t>https://techblog.king.com/rbea-scalable-real-time-analytics-king/</a:t>
            </a:r>
            <a:r>
              <a:rPr lang="en-US" sz="1200" dirty="0">
                <a:solidFill>
                  <a:prstClr val="black"/>
                </a:solidFill>
                <a:latin typeface="Avenir Next Regular"/>
                <a:cs typeface="Avenir Next Regular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669" y="1397890"/>
            <a:ext cx="4778131" cy="237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9261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Netflix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5784"/>
            <a:ext cx="4698443" cy="285045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Netflix plans to offer Stream Processing as a Service internally in the company 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Currently testing </a:t>
            </a:r>
            <a:r>
              <a:rPr lang="en-US" dirty="0" err="1" smtClean="0"/>
              <a:t>Flink</a:t>
            </a:r>
            <a:r>
              <a:rPr lang="en-US" dirty="0" smtClean="0"/>
              <a:t> and Apache Beam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" y="4305206"/>
            <a:ext cx="822957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160"/>
            <a:r>
              <a:rPr lang="en-US" sz="1200" dirty="0">
                <a:solidFill>
                  <a:prstClr val="black"/>
                </a:solidFill>
                <a:latin typeface="Avenir Next Regular"/>
                <a:cs typeface="Avenir Next Regular"/>
                <a:hlinkClick r:id="rId2"/>
              </a:rPr>
              <a:t>http://www.slideshare.net/mdaxini/netflix-keystone-streaming-data-pipeline-scale-in-the-clouddbtb2016-62076009</a:t>
            </a:r>
            <a:r>
              <a:rPr lang="en-US" sz="1200" dirty="0">
                <a:solidFill>
                  <a:prstClr val="black"/>
                </a:solidFill>
                <a:latin typeface="Avenir Next Regular"/>
                <a:cs typeface="Avenir Next Regular"/>
              </a:rPr>
              <a:t>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011" y="1017326"/>
            <a:ext cx="3027789" cy="293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858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73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Disclaimer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 lot of this presentation is based on the work of very talented engineers building data products with </a:t>
            </a:r>
            <a:r>
              <a:rPr lang="en-US" dirty="0" err="1" smtClean="0"/>
              <a:t>Flink</a:t>
            </a:r>
            <a:endParaRPr lang="en-US" dirty="0" smtClean="0"/>
          </a:p>
          <a:p>
            <a:pPr lvl="4"/>
            <a:endParaRPr lang="en-US" dirty="0" smtClean="0"/>
          </a:p>
          <a:p>
            <a:r>
              <a:rPr lang="en-US" dirty="0" smtClean="0"/>
              <a:t>Special thanks to:</a:t>
            </a:r>
            <a:endParaRPr lang="en-US" dirty="0"/>
          </a:p>
          <a:p>
            <a:pPr lvl="1"/>
            <a:r>
              <a:rPr lang="en-US" dirty="0" smtClean="0"/>
              <a:t>Amine </a:t>
            </a:r>
            <a:r>
              <a:rPr lang="en-US" dirty="0" err="1" smtClean="0"/>
              <a:t>Abdessemed</a:t>
            </a:r>
            <a:r>
              <a:rPr lang="en-US" dirty="0"/>
              <a:t> (Bouygues Telecom)</a:t>
            </a:r>
            <a:endParaRPr lang="en-US" dirty="0"/>
          </a:p>
          <a:p>
            <a:pPr lvl="1"/>
            <a:r>
              <a:rPr lang="en-US" dirty="0" err="1" smtClean="0"/>
              <a:t>Mihail</a:t>
            </a:r>
            <a:r>
              <a:rPr lang="en-US" dirty="0" smtClean="0"/>
              <a:t> </a:t>
            </a:r>
            <a:r>
              <a:rPr lang="en-US" dirty="0" err="1" smtClean="0"/>
              <a:t>Vieru</a:t>
            </a:r>
            <a:r>
              <a:rPr lang="en-US" dirty="0" smtClean="0"/>
              <a:t>, Javier </a:t>
            </a:r>
            <a:r>
              <a:rPr lang="en-US" dirty="0"/>
              <a:t>Lopez (</a:t>
            </a:r>
            <a:r>
              <a:rPr lang="en-US" dirty="0" err="1" smtClean="0"/>
              <a:t>Zalando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err="1" smtClean="0"/>
              <a:t>Gyula</a:t>
            </a:r>
            <a:r>
              <a:rPr lang="en-US" dirty="0" smtClean="0"/>
              <a:t> </a:t>
            </a:r>
            <a:r>
              <a:rPr lang="en-US" dirty="0" err="1" smtClean="0"/>
              <a:t>Fora</a:t>
            </a:r>
            <a:r>
              <a:rPr lang="en-US" dirty="0" smtClean="0"/>
              <a:t>, </a:t>
            </a:r>
            <a:r>
              <a:rPr lang="en-US" dirty="0" err="1" smtClean="0"/>
              <a:t>Mattias</a:t>
            </a:r>
            <a:r>
              <a:rPr lang="en-US" dirty="0" smtClean="0"/>
              <a:t> </a:t>
            </a:r>
            <a:r>
              <a:rPr lang="en-US" dirty="0" err="1" smtClean="0"/>
              <a:t>Andersson</a:t>
            </a:r>
            <a:r>
              <a:rPr lang="en-US" dirty="0"/>
              <a:t> (</a:t>
            </a:r>
            <a:r>
              <a:rPr lang="en-US" dirty="0" err="1" smtClean="0"/>
              <a:t>King.com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err="1" smtClean="0"/>
              <a:t>Monal</a:t>
            </a:r>
            <a:r>
              <a:rPr lang="en-US" dirty="0" smtClean="0"/>
              <a:t> </a:t>
            </a:r>
            <a:r>
              <a:rPr lang="en-US" dirty="0" err="1" smtClean="0"/>
              <a:t>Daxini</a:t>
            </a:r>
            <a:r>
              <a:rPr lang="en-US"/>
              <a:t> </a:t>
            </a:r>
            <a:r>
              <a:rPr lang="en-US"/>
              <a:t>(</a:t>
            </a:r>
            <a:r>
              <a:rPr lang="en-US" smtClean="0"/>
              <a:t>Netflix)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5367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More </a:t>
            </a:r>
            <a:r>
              <a:rPr lang="en-US" sz="3200" dirty="0" err="1" smtClean="0"/>
              <a:t>Flink</a:t>
            </a:r>
            <a:r>
              <a:rPr lang="en-US" sz="3200" dirty="0" smtClean="0"/>
              <a:t> tales at </a:t>
            </a:r>
            <a:r>
              <a:rPr lang="en-US" sz="3200" dirty="0" err="1" smtClean="0"/>
              <a:t>Hadoop</a:t>
            </a:r>
            <a:r>
              <a:rPr lang="en-US" sz="3200" dirty="0" smtClean="0"/>
              <a:t> Summit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8" name="Picture 7" descr="eb_5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843" y="3625019"/>
            <a:ext cx="1931697" cy="30134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319318" y="1249994"/>
            <a:ext cx="536748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 smtClean="0">
                <a:latin typeface="Avenir Next Regular"/>
                <a:cs typeface="Avenir Next Regular"/>
              </a:rPr>
              <a:t>Xiaowei</a:t>
            </a:r>
            <a:r>
              <a:rPr lang="en-US" i="1" dirty="0" smtClean="0">
                <a:latin typeface="Avenir Next Regular"/>
                <a:cs typeface="Avenir Next Regular"/>
              </a:rPr>
              <a:t> Jiang</a:t>
            </a:r>
          </a:p>
          <a:p>
            <a:r>
              <a:rPr lang="en-US" dirty="0" smtClean="0">
                <a:latin typeface="Avenir Next Demi Bold"/>
                <a:cs typeface="Avenir Next Demi Bold"/>
              </a:rPr>
              <a:t>Blink−Improved Runtime for </a:t>
            </a:r>
            <a:r>
              <a:rPr lang="en-US" dirty="0" err="1" smtClean="0">
                <a:latin typeface="Avenir Next Demi Bold"/>
                <a:cs typeface="Avenir Next Demi Bold"/>
              </a:rPr>
              <a:t>Flink</a:t>
            </a:r>
            <a:r>
              <a:rPr lang="en-US" dirty="0" smtClean="0">
                <a:latin typeface="Avenir Next Demi Bold"/>
                <a:cs typeface="Avenir Next Demi Bold"/>
              </a:rPr>
              <a:t> and its Application in </a:t>
            </a:r>
            <a:r>
              <a:rPr lang="en-US" dirty="0" err="1" smtClean="0">
                <a:latin typeface="Avenir Next Demi Bold"/>
                <a:cs typeface="Avenir Next Demi Bold"/>
              </a:rPr>
              <a:t>Alibaba</a:t>
            </a:r>
            <a:r>
              <a:rPr lang="en-US" dirty="0" smtClean="0">
                <a:latin typeface="Avenir Next Demi Bold"/>
                <a:cs typeface="Avenir Next Demi Bold"/>
              </a:rPr>
              <a:t> Search</a:t>
            </a:r>
          </a:p>
          <a:p>
            <a:r>
              <a:rPr lang="en-US" dirty="0" smtClean="0">
                <a:latin typeface="Avenir Next Regular"/>
                <a:cs typeface="Avenir Next Regular"/>
              </a:rPr>
              <a:t>Wednesday, June 29, 2016, 2:10PM - 2:50PM</a:t>
            </a:r>
          </a:p>
          <a:p>
            <a:r>
              <a:rPr lang="en-US" dirty="0" smtClean="0">
                <a:latin typeface="Avenir Next Regular"/>
                <a:cs typeface="Avenir Next Regular"/>
              </a:rPr>
              <a:t>210C</a:t>
            </a:r>
            <a:endParaRPr lang="en-US" dirty="0">
              <a:latin typeface="Avenir Next Regular"/>
              <a:cs typeface="Avenir Next Regular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50045" y="3079950"/>
            <a:ext cx="543675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>
                <a:latin typeface="Avenir Next Regular"/>
                <a:cs typeface="Avenir Next Regular"/>
              </a:rPr>
              <a:t>Stephan </a:t>
            </a:r>
            <a:r>
              <a:rPr lang="en-US" i="1" dirty="0" err="1" smtClean="0">
                <a:latin typeface="Avenir Next Regular"/>
                <a:cs typeface="Avenir Next Regular"/>
              </a:rPr>
              <a:t>Ewen</a:t>
            </a:r>
            <a:endParaRPr lang="en-US" i="1" dirty="0" smtClean="0">
              <a:latin typeface="Avenir Next Regular"/>
              <a:cs typeface="Avenir Next Regular"/>
            </a:endParaRPr>
          </a:p>
          <a:p>
            <a:r>
              <a:rPr lang="en-US" dirty="0" smtClean="0">
                <a:latin typeface="Avenir Next Demi Bold"/>
                <a:cs typeface="Avenir Next Demi Bold"/>
              </a:rPr>
              <a:t>Turning the Stream Processor into a Database: Building Online Applications on Streams</a:t>
            </a:r>
          </a:p>
          <a:p>
            <a:r>
              <a:rPr lang="en-US" dirty="0" smtClean="0">
                <a:latin typeface="Avenir Next Regular"/>
                <a:cs typeface="Avenir Next Regular"/>
              </a:rPr>
              <a:t>Thursday, June 30, 2016, 12:20PM - 1:00PM</a:t>
            </a:r>
          </a:p>
          <a:p>
            <a:r>
              <a:rPr lang="en-US" dirty="0" smtClean="0">
                <a:latin typeface="Avenir Next Regular"/>
                <a:cs typeface="Avenir Next Regular"/>
              </a:rPr>
              <a:t>212</a:t>
            </a:r>
            <a:endParaRPr lang="en-US" dirty="0">
              <a:latin typeface="Avenir Next Regular"/>
              <a:cs typeface="Avenir Next Regular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44" y="1577486"/>
            <a:ext cx="1931697" cy="81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048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3077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45253" y="3480919"/>
            <a:ext cx="764966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solidFill>
                  <a:prstClr val="black"/>
                </a:solidFill>
                <a:latin typeface="Avenir Next Demi Bold"/>
                <a:cs typeface="Avenir Next Demi Bold"/>
              </a:rPr>
              <a:t>Flink</a:t>
            </a:r>
            <a:r>
              <a:rPr lang="en-US" sz="2400" dirty="0">
                <a:solidFill>
                  <a:prstClr val="black"/>
                </a:solidFill>
                <a:latin typeface="Avenir Next Demi Bold"/>
                <a:cs typeface="Avenir Next Demi Bold"/>
              </a:rPr>
              <a:t> Forward 2016, Berlin</a:t>
            </a:r>
            <a:endParaRPr lang="en-US" sz="2400" dirty="0">
              <a:solidFill>
                <a:prstClr val="black"/>
              </a:solidFill>
              <a:latin typeface="Avenir Next Regular"/>
              <a:cs typeface="Avenir Next Regular"/>
            </a:endParaRPr>
          </a:p>
          <a:p>
            <a:r>
              <a:rPr lang="en-US" sz="2400" dirty="0">
                <a:solidFill>
                  <a:prstClr val="black"/>
                </a:solidFill>
                <a:latin typeface="Avenir Next Regular"/>
                <a:cs typeface="Avenir Next Regular"/>
              </a:rPr>
              <a:t>Submission deadline: </a:t>
            </a:r>
            <a:r>
              <a:rPr lang="en-US" sz="2400" dirty="0">
                <a:solidFill>
                  <a:srgbClr val="FF0000"/>
                </a:solidFill>
                <a:latin typeface="Avenir Next Demi Bold"/>
                <a:cs typeface="Avenir Next Demi Bold"/>
              </a:rPr>
              <a:t>June 30, </a:t>
            </a:r>
            <a:r>
              <a:rPr lang="en-US" sz="2400" dirty="0" smtClean="0">
                <a:solidFill>
                  <a:srgbClr val="FF0000"/>
                </a:solidFill>
                <a:latin typeface="Avenir Next Demi Bold"/>
                <a:cs typeface="Avenir Next Demi Bold"/>
              </a:rPr>
              <a:t>2016 (watch website)</a:t>
            </a:r>
            <a:endParaRPr lang="en-US" sz="2400" dirty="0">
              <a:solidFill>
                <a:srgbClr val="FF0000"/>
              </a:solidFill>
              <a:latin typeface="Avenir Next Demi Bold"/>
              <a:cs typeface="Avenir Next Demi Bold"/>
            </a:endParaRPr>
          </a:p>
          <a:p>
            <a:r>
              <a:rPr lang="en-US" sz="2400" dirty="0">
                <a:solidFill>
                  <a:prstClr val="black"/>
                </a:solidFill>
                <a:latin typeface="Avenir Next Regular"/>
                <a:cs typeface="Avenir Next Regular"/>
              </a:rPr>
              <a:t>Early bird deadline: July 15, 2016</a:t>
            </a:r>
          </a:p>
          <a:p>
            <a:r>
              <a:rPr lang="en-US" sz="2400" dirty="0">
                <a:solidFill>
                  <a:prstClr val="black"/>
                </a:solidFill>
                <a:latin typeface="Avenir Next Regular"/>
                <a:cs typeface="Avenir Next Regular"/>
                <a:hlinkClick r:id="rId3"/>
              </a:rPr>
              <a:t>www.flink-forward.org</a:t>
            </a:r>
            <a:r>
              <a:rPr lang="en-US" sz="2400" dirty="0">
                <a:solidFill>
                  <a:prstClr val="black"/>
                </a:solidFill>
                <a:latin typeface="Avenir Next Regular"/>
                <a:cs typeface="Avenir Next Regular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24940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w8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656" y="1311804"/>
            <a:ext cx="7654645" cy="11960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70567" y="2768659"/>
            <a:ext cx="499903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prstClr val="white"/>
                </a:solidFill>
                <a:latin typeface="Avenir Next Demi Bold"/>
                <a:cs typeface="Avenir Next Demi Bold"/>
              </a:rPr>
              <a:t>We are hiring!</a:t>
            </a:r>
          </a:p>
          <a:p>
            <a:r>
              <a:rPr lang="en-US" sz="3200" dirty="0">
                <a:solidFill>
                  <a:prstClr val="white"/>
                </a:solidFill>
                <a:latin typeface="Avenir Next Regular"/>
                <a:cs typeface="Avenir Next Regular"/>
              </a:rPr>
              <a:t>data-</a:t>
            </a:r>
            <a:r>
              <a:rPr lang="en-US" sz="3200" dirty="0" err="1">
                <a:solidFill>
                  <a:prstClr val="white"/>
                </a:solidFill>
                <a:latin typeface="Avenir Next Regular"/>
                <a:cs typeface="Avenir Next Regular"/>
              </a:rPr>
              <a:t>artisans.com</a:t>
            </a:r>
            <a:r>
              <a:rPr lang="en-US" sz="3200" dirty="0">
                <a:solidFill>
                  <a:prstClr val="white"/>
                </a:solidFill>
                <a:latin typeface="Avenir Next Regular"/>
                <a:cs typeface="Avenir Next Regular"/>
              </a:rPr>
              <a:t>/careers  </a:t>
            </a:r>
          </a:p>
        </p:txBody>
      </p:sp>
    </p:spTree>
    <p:extLst>
      <p:ext uri="{BB962C8B-B14F-4D97-AF65-F5344CB8AC3E}">
        <p14:creationId xmlns:p14="http://schemas.microsoft.com/office/powerpoint/2010/main" val="3526864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 in real time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941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Streaming versus real-time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105784"/>
            <a:ext cx="5754914" cy="348884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Streaming != Real-time</a:t>
            </a:r>
          </a:p>
          <a:p>
            <a:pPr lvl="5"/>
            <a:endParaRPr lang="en-US" dirty="0" smtClean="0"/>
          </a:p>
          <a:p>
            <a:r>
              <a:rPr lang="en-US" dirty="0" smtClean="0"/>
              <a:t>E.g., streaming that is not real time: continuous applications with large windows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E.g., real-time that is not streaming: very fast data warehousing queries 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However: streaming applications can be fast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553200" y="2380672"/>
            <a:ext cx="1662546" cy="1662546"/>
          </a:xfrm>
          <a:prstGeom prst="ellipse">
            <a:avLst/>
          </a:prstGeom>
          <a:solidFill>
            <a:srgbClr val="FEBE12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553200" y="1281545"/>
            <a:ext cx="1662546" cy="1662546"/>
          </a:xfrm>
          <a:prstGeom prst="ellipse">
            <a:avLst/>
          </a:prstGeom>
          <a:solidFill>
            <a:srgbClr val="34AD91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754091" y="1951182"/>
            <a:ext cx="1261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  <a:latin typeface="Avenir Next Regular"/>
                <a:cs typeface="Avenir Next Regular"/>
              </a:rPr>
              <a:t>Streaming</a:t>
            </a:r>
            <a:endParaRPr lang="en-US" dirty="0">
              <a:solidFill>
                <a:srgbClr val="FFFFFF"/>
              </a:solidFill>
              <a:latin typeface="Avenir Next Regular"/>
              <a:cs typeface="Avenir Next Regular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6258" y="3061854"/>
            <a:ext cx="1156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venir Next Regular"/>
                <a:cs typeface="Avenir Next Regular"/>
              </a:rPr>
              <a:t>Real time</a:t>
            </a:r>
            <a:endParaRPr lang="en-US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47546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real-time is </a:t>
            </a:r>
            <a:r>
              <a:rPr lang="en-US" dirty="0" err="1" smtClean="0"/>
              <a:t>Flink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23" y="1698443"/>
            <a:ext cx="3747269" cy="16651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05455" y="1163196"/>
            <a:ext cx="39131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Avenir Next Demi Bold"/>
                <a:cs typeface="Avenir Next Demi Bold"/>
              </a:rPr>
              <a:t>Yahoo! benchmark*</a:t>
            </a:r>
            <a:endParaRPr lang="en-US" sz="1400" dirty="0">
              <a:solidFill>
                <a:schemeClr val="tx1"/>
              </a:solidFill>
              <a:latin typeface="Avenir Next Demi Bold"/>
              <a:cs typeface="Avenir Next Demi Bold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316" y="1698443"/>
            <a:ext cx="2333599" cy="24893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9915" y="1698443"/>
            <a:ext cx="1803071" cy="111287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716316" y="1170205"/>
            <a:ext cx="39131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Avenir Next Demi Bold"/>
                <a:cs typeface="Avenir Next Demi Bold"/>
              </a:rPr>
              <a:t>data Artisans benchmarks**</a:t>
            </a:r>
            <a:endParaRPr lang="en-US" sz="1400" dirty="0">
              <a:solidFill>
                <a:schemeClr val="tx1"/>
              </a:solidFill>
              <a:latin typeface="Avenir Next Demi Bold"/>
              <a:cs typeface="Avenir Next Demi 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5455" y="4338049"/>
            <a:ext cx="8124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venir Next Regular"/>
                <a:cs typeface="Avenir Next Regular"/>
              </a:rPr>
              <a:t>*   </a:t>
            </a:r>
            <a:r>
              <a:rPr lang="en-US" sz="1200" dirty="0" smtClean="0">
                <a:latin typeface="Avenir Next Regular"/>
                <a:cs typeface="Avenir Next Regular"/>
                <a:hlinkClick r:id="rId5"/>
              </a:rPr>
              <a:t>https://yahooeng.tumblr.com/post/135321837876/benchmarking-streaming-computation-engines-at</a:t>
            </a:r>
            <a:endParaRPr lang="en-US" sz="1200" dirty="0" smtClean="0">
              <a:latin typeface="Avenir Next Regular"/>
              <a:cs typeface="Avenir Next Regular"/>
            </a:endParaRPr>
          </a:p>
          <a:p>
            <a:r>
              <a:rPr lang="en-US" sz="1200" dirty="0" smtClean="0">
                <a:latin typeface="Avenir Next Regular"/>
                <a:cs typeface="Avenir Next Regular"/>
              </a:rPr>
              <a:t>** </a:t>
            </a:r>
            <a:r>
              <a:rPr lang="en-US" sz="1200" dirty="0" smtClean="0">
                <a:latin typeface="Avenir Next Regular"/>
                <a:cs typeface="Avenir Next Regular"/>
                <a:hlinkClick r:id="rId6"/>
              </a:rPr>
              <a:t>http://data-artisans.com/extending-the-yahoo-streaming-benchmark/</a:t>
            </a:r>
            <a:r>
              <a:rPr lang="en-US" sz="1200" dirty="0" smtClean="0">
                <a:latin typeface="Avenir Next Regular"/>
                <a:cs typeface="Avenir Next Regular"/>
              </a:rPr>
              <a:t> and </a:t>
            </a:r>
            <a:r>
              <a:rPr lang="en-US" sz="1200" dirty="0" smtClean="0">
                <a:latin typeface="Avenir Next Regular"/>
                <a:cs typeface="Avenir Next Regular"/>
                <a:hlinkClick r:id="rId7"/>
              </a:rPr>
              <a:t>http://data-artisans.com/high-throughput-low-latency-and-exactly-once-stream-processing-with-apache-flink/</a:t>
            </a:r>
            <a:r>
              <a:rPr lang="en-US" sz="1200" dirty="0" smtClean="0">
                <a:latin typeface="Avenir Next Regular"/>
                <a:cs typeface="Avenir Next Regular"/>
              </a:rPr>
              <a:t> </a:t>
            </a:r>
            <a:endParaRPr lang="en-US" sz="1200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105317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When and why does this matter?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Immediate reaction to life</a:t>
            </a:r>
          </a:p>
          <a:p>
            <a:pPr lvl="1"/>
            <a:r>
              <a:rPr lang="en-US" dirty="0" smtClean="0"/>
              <a:t>E.g., generate alerts on anomaly/pattern/special event</a:t>
            </a:r>
          </a:p>
          <a:p>
            <a:pPr lvl="6"/>
            <a:endParaRPr lang="en-US" dirty="0" smtClean="0"/>
          </a:p>
          <a:p>
            <a:r>
              <a:rPr lang="en-US" dirty="0" smtClean="0"/>
              <a:t>Avoid unnecessary tradeoffs</a:t>
            </a:r>
          </a:p>
          <a:p>
            <a:pPr lvl="1"/>
            <a:r>
              <a:rPr lang="en-US" dirty="0"/>
              <a:t>Even if </a:t>
            </a:r>
            <a:r>
              <a:rPr lang="en-US" dirty="0" smtClean="0"/>
              <a:t>application is not latency-critical</a:t>
            </a:r>
          </a:p>
          <a:p>
            <a:pPr lvl="1"/>
            <a:r>
              <a:rPr lang="en-US" dirty="0" smtClean="0"/>
              <a:t>With </a:t>
            </a:r>
            <a:r>
              <a:rPr lang="en-US" dirty="0" err="1" smtClean="0"/>
              <a:t>Flink</a:t>
            </a:r>
            <a:r>
              <a:rPr lang="en-US" dirty="0" smtClean="0"/>
              <a:t> you </a:t>
            </a:r>
            <a:r>
              <a:rPr lang="en-US" dirty="0" smtClean="0">
                <a:latin typeface="Avenir Next Demi Bold"/>
                <a:cs typeface="Avenir Next Demi Bold"/>
              </a:rPr>
              <a:t>do not</a:t>
            </a:r>
            <a:r>
              <a:rPr lang="en-US" dirty="0" smtClean="0"/>
              <a:t> pay a price for latency!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115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Bouygues Telecom – LUX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>
          <a:blip r:embed="rId2"/>
          <a:srcRect t="4817" b="4817"/>
          <a:stretch>
            <a:fillRect/>
          </a:stretch>
        </p:blipFill>
        <p:spPr>
          <a:xfrm>
            <a:off x="130377" y="1137080"/>
            <a:ext cx="6422823" cy="3630184"/>
          </a:xfrm>
        </p:spPr>
      </p:pic>
      <p:sp>
        <p:nvSpPr>
          <p:cNvPr id="3" name="TextBox 2"/>
          <p:cNvSpPr txBox="1"/>
          <p:nvPr/>
        </p:nvSpPr>
        <p:spPr>
          <a:xfrm>
            <a:off x="6621319" y="1721855"/>
            <a:ext cx="23045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venir Next Regular"/>
                <a:cs typeface="Avenir Next Regular"/>
              </a:rPr>
              <a:t>One of the largest </a:t>
            </a:r>
            <a:r>
              <a:rPr lang="en-US" sz="1400" dirty="0" err="1" smtClean="0">
                <a:latin typeface="Avenir Next Regular"/>
                <a:cs typeface="Avenir Next Regular"/>
              </a:rPr>
              <a:t>telcos</a:t>
            </a:r>
            <a:r>
              <a:rPr lang="en-US" sz="1400" dirty="0" smtClean="0">
                <a:latin typeface="Avenir Next Regular"/>
                <a:cs typeface="Avenir Next Regular"/>
              </a:rPr>
              <a:t> in France. System (among others) used for real time diagnostics and alarming.</a:t>
            </a:r>
            <a:endParaRPr lang="en-US" sz="1400" dirty="0">
              <a:latin typeface="Avenir Next Regular"/>
              <a:cs typeface="Avenir Next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21319" y="3196210"/>
            <a:ext cx="23045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venir Next Regular"/>
                <a:cs typeface="Avenir Next Regular"/>
              </a:rPr>
              <a:t>Read more: </a:t>
            </a:r>
            <a:r>
              <a:rPr lang="en-US" sz="1400" dirty="0" smtClean="0">
                <a:latin typeface="Avenir Next Regular"/>
                <a:cs typeface="Avenir Next Regular"/>
                <a:hlinkClick r:id="rId3"/>
              </a:rPr>
              <a:t>http://data-artisans.com/flink-at-bouygues-html/</a:t>
            </a:r>
            <a:r>
              <a:rPr lang="en-US" sz="1400" dirty="0" smtClean="0">
                <a:latin typeface="Avenir Next Regular"/>
                <a:cs typeface="Avenir Next Regular"/>
              </a:rPr>
              <a:t> </a:t>
            </a:r>
            <a:endParaRPr lang="en-US" sz="1400" dirty="0">
              <a:latin typeface="Avenir Next Regular"/>
              <a:cs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54421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Robust continuous applications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C5D84-2227-C144-B485-A8CA33CE42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4825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254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7625" tIns="47625" rIns="47625" bIns="47625" numCol="1" spcCol="38100" rtlCol="0" anchor="ctr">
        <a:spAutoFit/>
      </a:bodyPr>
      <a:lstStyle>
        <a:defPPr marL="0" marR="0" indent="0" algn="ctr" defTabSz="54768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47625" tIns="47625" rIns="47625" bIns="47625" numCol="1" spcCol="38100" rtlCol="0" anchor="ctr">
        <a:spAutoFit/>
      </a:bodyPr>
      <a:lstStyle>
        <a:defPPr marL="0" marR="0" indent="0" algn="ctr" defTabSz="54768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13571</TotalTime>
  <Words>1116</Words>
  <Application>Microsoft Macintosh PowerPoint</Application>
  <PresentationFormat>On-screen Show (16:9)</PresentationFormat>
  <Paragraphs>232</Paragraphs>
  <Slides>37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White</vt:lpstr>
      <vt:lpstr>1_Office Theme</vt:lpstr>
      <vt:lpstr>Office Theme</vt:lpstr>
      <vt:lpstr>Kostas Tzoumas @kostas_tzoumas   Hadoop Summit San Jose June 6, 2016</vt:lpstr>
      <vt:lpstr>PowerPoint Presentation</vt:lpstr>
      <vt:lpstr>Why embrace streaming?</vt:lpstr>
      <vt:lpstr>React in real time</vt:lpstr>
      <vt:lpstr>Streaming versus real-time</vt:lpstr>
      <vt:lpstr>How real-time is Flink?</vt:lpstr>
      <vt:lpstr>When and why does this matter?</vt:lpstr>
      <vt:lpstr>Bouygues Telecom – LUX </vt:lpstr>
      <vt:lpstr>Robust continuous applications</vt:lpstr>
      <vt:lpstr>Continuous application</vt:lpstr>
      <vt:lpstr>Continuous apps with “batch”</vt:lpstr>
      <vt:lpstr>Continuous apps with “lambda”</vt:lpstr>
      <vt:lpstr>Problems with batch and λ</vt:lpstr>
      <vt:lpstr>Continuous apps with streaming</vt:lpstr>
      <vt:lpstr>Extending the Yahoo! benchmark</vt:lpstr>
      <vt:lpstr>What is the use case?</vt:lpstr>
      <vt:lpstr>Requirements</vt:lpstr>
      <vt:lpstr>Before Flink</vt:lpstr>
      <vt:lpstr>After Flink</vt:lpstr>
      <vt:lpstr>Results (yet to be beaten!)</vt:lpstr>
      <vt:lpstr>Manageability</vt:lpstr>
      <vt:lpstr>Decentralized architecture</vt:lpstr>
      <vt:lpstr>Streaming and microservices</vt:lpstr>
      <vt:lpstr>Zalando</vt:lpstr>
      <vt:lpstr>Zalando</vt:lpstr>
      <vt:lpstr>New BI stack</vt:lpstr>
      <vt:lpstr>Flink @ Zalando (present &amp; future)</vt:lpstr>
      <vt:lpstr>Consolidate analytics</vt:lpstr>
      <vt:lpstr>Stream Processing as a Service</vt:lpstr>
      <vt:lpstr>King.com</vt:lpstr>
      <vt:lpstr>King.com - RBEA</vt:lpstr>
      <vt:lpstr>Netflix</vt:lpstr>
      <vt:lpstr>Closing</vt:lpstr>
      <vt:lpstr>Disclaimer</vt:lpstr>
      <vt:lpstr>More Flink tales at Hadoop Summit</vt:lpstr>
      <vt:lpstr>PowerPoint Presentation</vt:lpstr>
      <vt:lpstr>PowerPoint Presentation</vt:lpstr>
    </vt:vector>
  </TitlesOfParts>
  <Company>data Artisans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Kostas Tzoumas   Data Science Summit Europe  June 6, 2016</dc:title>
  <dc:creator>Kostas Tzoumas</dc:creator>
  <cp:lastModifiedBy>Kostas Tzoumas</cp:lastModifiedBy>
  <cp:revision>156</cp:revision>
  <dcterms:created xsi:type="dcterms:W3CDTF">2016-06-21T11:32:25Z</dcterms:created>
  <dcterms:modified xsi:type="dcterms:W3CDTF">2016-07-06T20:18:31Z</dcterms:modified>
</cp:coreProperties>
</file>

<file path=docProps/thumbnail.jpeg>
</file>